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312" r:id="rId5"/>
    <p:sldId id="316" r:id="rId6"/>
    <p:sldId id="330" r:id="rId7"/>
    <p:sldId id="310" r:id="rId8"/>
    <p:sldId id="337" r:id="rId9"/>
    <p:sldId id="263" r:id="rId10"/>
    <p:sldId id="338" r:id="rId11"/>
    <p:sldId id="320" r:id="rId12"/>
    <p:sldId id="339" r:id="rId13"/>
    <p:sldId id="340" r:id="rId14"/>
    <p:sldId id="341" r:id="rId15"/>
    <p:sldId id="332" r:id="rId16"/>
    <p:sldId id="333" r:id="rId17"/>
    <p:sldId id="335" r:id="rId18"/>
    <p:sldId id="3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DC4826"/>
    <a:srgbClr val="FCE5EF"/>
    <a:srgbClr val="D2EA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7" autoAdjust="0"/>
  </p:normalViewPr>
  <p:slideViewPr>
    <p:cSldViewPr snapToGrid="0">
      <p:cViewPr varScale="1">
        <p:scale>
          <a:sx n="82" d="100"/>
          <a:sy n="82" d="100"/>
        </p:scale>
        <p:origin x="720" y="77"/>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EB81D1D4-3A06-49A6-9CBB-2A11D66B1783}">
      <dgm:prSet phldrT="[Text]" custT="1"/>
      <dgm:spPr/>
      <dgm:t>
        <a:bodyPr/>
        <a:lstStyle/>
        <a:p>
          <a:pPr>
            <a:buFont typeface="Arial" panose="020B0604020202020204" pitchFamily="34" charset="0"/>
            <a:buChar char="•"/>
          </a:pPr>
          <a:r>
            <a:rPr lang="en-US" sz="1400" b="0" i="0" dirty="0"/>
            <a:t>Set Hunger apart by offering a menu that fuses international flavors and culinary traditions. From globally-inspired pizza toppings to unique burger combinations and innovative chicken dishes, Hunger brings a world of taste to every bite.</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alpha val="20000"/>
          </a:schemeClr>
        </a:solidFill>
        <a:ln w="19050">
          <a:noFill/>
        </a:ln>
      </dgm:spPr>
      <dgm:t>
        <a:bodyPr/>
        <a:lstStyle/>
        <a:p>
          <a:r>
            <a:rPr lang="en-IN" b="1" i="0" dirty="0">
              <a:solidFill>
                <a:schemeClr val="tx1">
                  <a:lumMod val="85000"/>
                  <a:lumOff val="15000"/>
                </a:schemeClr>
              </a:solidFill>
            </a:rPr>
            <a:t>Customization </a:t>
          </a:r>
          <a:endParaRPr lang="en-US" dirty="0">
            <a:solidFill>
              <a:schemeClr val="tx1">
                <a:lumMod val="85000"/>
                <a:lumOff val="15000"/>
              </a:schemeClr>
            </a:solidFill>
          </a:endParaRP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1400" b="0" i="0" dirty="0"/>
            <a:t>"Immerse yourself in a culinary journey with Hunger's 'Create Your Own' concept. Tailor your pizza, burgers, and chicken meals by choosing from a diverse range of fresh ingredients and sauces, ensuring a uniquely satisfying experience crafted to individual tastes."</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19050">
          <a:noFill/>
        </a:ln>
      </dgm:spPr>
      <dgm:t>
        <a:bodyPr/>
        <a:lstStyle/>
        <a:p>
          <a:r>
            <a:rPr lang="en-IN" b="1" i="0" dirty="0">
              <a:solidFill>
                <a:schemeClr val="tx1">
                  <a:lumMod val="85000"/>
                  <a:lumOff val="15000"/>
                </a:schemeClr>
              </a:solidFill>
            </a:rPr>
            <a:t>Health-Conscious</a:t>
          </a:r>
          <a:endParaRPr lang="en-US" dirty="0">
            <a:solidFill>
              <a:schemeClr val="tx1">
                <a:lumMod val="85000"/>
                <a:lumOff val="15000"/>
              </a:schemeClr>
            </a:solidFill>
          </a:endParaRP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400" b="0" i="0" dirty="0"/>
            <a:t>"Answer the call for healthier fast food with Hunger's special menu, featuring nutritious pizza crusts, lean burgers, and grilled or baked chicken options. We prioritize quality ingredients, providing health-conscious customers a guilt-free indulgence in every bite."</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alpha val="20000"/>
          </a:schemeClr>
        </a:solidFill>
        <a:ln w="19050">
          <a:noFill/>
        </a:ln>
      </dgm:spPr>
      <dgm:t>
        <a:bodyPr/>
        <a:lstStyle/>
        <a:p>
          <a:r>
            <a:rPr lang="en-IN" b="1" i="0" dirty="0">
              <a:solidFill>
                <a:schemeClr val="tx1">
                  <a:lumMod val="85000"/>
                  <a:lumOff val="15000"/>
                </a:schemeClr>
              </a:solidFill>
            </a:rPr>
            <a:t>Combo Offers</a:t>
          </a:r>
          <a:endParaRPr lang="en-US" dirty="0">
            <a:solidFill>
              <a:schemeClr val="tx1">
                <a:lumMod val="85000"/>
                <a:lumOff val="15000"/>
              </a:schemeClr>
            </a:solidFill>
          </a:endParaRP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bg1">
            <a:lumMod val="85000"/>
          </a:schemeClr>
        </a:solidFill>
        <a:ln w="19050">
          <a:noFill/>
        </a:ln>
      </dgm:spPr>
      <dgm:t>
        <a:bodyPr/>
        <a:lstStyle/>
        <a:p>
          <a:r>
            <a:rPr lang="en-IN" b="1" i="0" dirty="0">
              <a:solidFill>
                <a:schemeClr val="tx1">
                  <a:lumMod val="85000"/>
                  <a:lumOff val="15000"/>
                </a:schemeClr>
              </a:solidFill>
            </a:rPr>
            <a:t>Technology-Driven Ordering</a:t>
          </a:r>
          <a:endParaRPr lang="en-US" dirty="0">
            <a:solidFill>
              <a:schemeClr val="tx1">
                <a:lumMod val="85000"/>
                <a:lumOff val="15000"/>
              </a:schemeClr>
            </a:solidFill>
          </a:endParaRP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400" b="0" i="0" dirty="0"/>
            <a:t>"Enhance your dining delight with Hunger's appealing combo offers, featuring a delightful mix of pizzas, burgers, and chicken dishes at an irresistible price. Our carefully crafted combos cater to diverse tastes, promising a satisfying and value-packed meal for every customer."</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1400" b="0" i="0" dirty="0"/>
            <a:t>"Revolutionize customer experience with Hunger's cutting-edge technology – an intuitive mobile app and online platform featuring virtual menus, loyalty programs, and contactless payments for seamless and modern ordering."</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25E771E7-8CF7-4491-9507-55BFE693DC7B}">
      <dgm:prSet phldrT="[Text]"/>
      <dgm:spPr>
        <a:solidFill>
          <a:schemeClr val="accent1"/>
        </a:solidFill>
        <a:ln w="19050">
          <a:noFill/>
        </a:ln>
      </dgm:spPr>
      <dgm:t>
        <a:bodyPr/>
        <a:lstStyle/>
        <a:p>
          <a:r>
            <a:rPr lang="en-IN" b="1" i="0" dirty="0">
              <a:solidFill>
                <a:schemeClr val="tx1">
                  <a:lumMod val="85000"/>
                  <a:lumOff val="15000"/>
                </a:schemeClr>
              </a:solidFill>
            </a:rPr>
            <a:t>Globally Inspired Fusion Menu</a:t>
          </a:r>
          <a:endParaRPr lang="en-US" dirty="0">
            <a:solidFill>
              <a:schemeClr val="tx1">
                <a:lumMod val="85000"/>
                <a:lumOff val="15000"/>
              </a:schemeClr>
            </a:solidFill>
          </a:endParaRPr>
        </a:p>
      </dgm:t>
    </dgm:pt>
    <dgm:pt modelId="{B3CFB133-9C4F-4A0A-888D-0CEC78FFDFFC}" type="sibTrans" cxnId="{E01FE584-0925-4BC0-9383-A1E85DE458FD}">
      <dgm:prSet/>
      <dgm:spPr/>
      <dgm:t>
        <a:bodyPr/>
        <a:lstStyle/>
        <a:p>
          <a:endParaRPr lang="en-US"/>
        </a:p>
      </dgm:t>
    </dgm:pt>
    <dgm:pt modelId="{D34FC0B2-1D9D-47C1-B680-27EF2E97D428}" type="parTrans" cxnId="{E01FE584-0925-4BC0-9383-A1E85DE458FD}">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5A62AEC3-EC27-4AFA-B56B-79326645CDDC}" type="pres">
      <dgm:prSet presAssocID="{25E771E7-8CF7-4491-9507-55BFE693DC7B}" presName="ConnectLineEnd" presStyleLbl="lnNode1" presStyleIdx="0" presStyleCnt="5" custLinFactNeighborY="91360"/>
      <dgm:spPr>
        <a:solidFill>
          <a:schemeClr val="tx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custLinFactNeighborX="-8062" custLinFactNeighborY="4204">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111267" custScaleY="107748">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A5349257-4327-4545-9142-153EF70CC757}" type="pres">
      <dgm:prSet presAssocID="{D76BB3CF-DF5A-41FB-B6A4-25743CF1642F}" presName="ConnectLineEnd" presStyleLbl="lnNode1" presStyleIdx="1" presStyleCnt="5" custLinFactNeighborX="-9136" custLinFactNeighborY="-82224"/>
      <dgm:spPr>
        <a:solidFill>
          <a:schemeClr val="tx1"/>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custLinFactNeighborX="-15192" custLinFactNeighborY="-4289">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72321D10-9092-4E81-9AD7-ACA033236CC0}" type="pres">
      <dgm:prSet presAssocID="{8F3B4B19-33F4-47AC-BE4E-B66181ED98B4}" presName="ConnectLineEnd" presStyleLbl="lnNode1" presStyleIdx="2" presStyleCnt="5" custLinFactNeighborX="9136" custLinFactNeighborY="91360"/>
      <dgm:spPr>
        <a:solidFill>
          <a:schemeClr val="tx1"/>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custLinFactNeighborX="-13232" custLinFactNeighborY="-4289">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E150CCC3-D56D-4BD2-8570-DF61526015EB}" type="pres">
      <dgm:prSet presAssocID="{80CB43E4-C30F-4DCA-A3E9-D12FA78CE0FB}" presName="ConnectLineEnd" presStyleLbl="lnNode1" presStyleIdx="3" presStyleCnt="5" custLinFactNeighborY="-91360"/>
      <dgm:spPr>
        <a:solidFill>
          <a:schemeClr val="tx1"/>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custLinFactNeighborX="-10582" custLinFactNeighborY="-6433">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456F09DE-8CFF-414A-A967-17AF417A13B8}" type="pres">
      <dgm:prSet presAssocID="{6C230327-1904-47CB-BB1D-FD9D9F4A90BF}" presName="ConnectLineEnd" presStyleLbl="lnNode1" presStyleIdx="4" presStyleCnt="5" custLinFactNeighborX="-9136" custLinFactNeighborY="91362"/>
      <dgm:spPr>
        <a:solidFill>
          <a:schemeClr val="tx1"/>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369334" y="1223713"/>
          <a:ext cx="435133" cy="1903911"/>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83" tIns="0" rIns="33583" bIns="0" numCol="1" spcCol="1270" anchor="ctr" anchorCtr="1">
          <a:noAutofit/>
        </a:bodyPr>
        <a:lstStyle/>
        <a:p>
          <a:pPr marL="0" lvl="0" indent="0" algn="ctr" defTabSz="666750">
            <a:lnSpc>
              <a:spcPct val="90000"/>
            </a:lnSpc>
            <a:spcBef>
              <a:spcPct val="0"/>
            </a:spcBef>
            <a:spcAft>
              <a:spcPct val="35000"/>
            </a:spcAft>
            <a:buNone/>
          </a:pPr>
          <a:r>
            <a:rPr lang="en-IN" sz="1500" b="1" i="0" kern="1200" dirty="0">
              <a:solidFill>
                <a:schemeClr val="tx1">
                  <a:lumMod val="85000"/>
                  <a:lumOff val="15000"/>
                </a:schemeClr>
              </a:solidFill>
            </a:rPr>
            <a:t>Globally Inspired Fusion Menu</a:t>
          </a:r>
          <a:endParaRPr lang="en-US" sz="1500" kern="1200" dirty="0">
            <a:solidFill>
              <a:schemeClr val="tx1">
                <a:lumMod val="85000"/>
                <a:lumOff val="15000"/>
              </a:schemeClr>
            </a:solidFill>
          </a:endParaRPr>
        </a:p>
      </dsp:txBody>
      <dsp:txXfrm rot="5400000">
        <a:off x="634945" y="1958102"/>
        <a:ext cx="1903911" cy="435133"/>
      </dsp:txXfrm>
    </dsp:sp>
    <dsp:sp modelId="{A27629C2-87D9-4163-9365-FC275ADC4CA0}">
      <dsp:nvSpPr>
        <dsp:cNvPr id="0" name=""/>
        <dsp:cNvSpPr/>
      </dsp:nvSpPr>
      <dsp:spPr>
        <a:xfrm>
          <a:off x="308" y="0"/>
          <a:ext cx="3173185"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71" tIns="26863" rIns="55971"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Set Hunger apart by offering a menu that fuses international flavors and culinary traditions. From globally-inspired pizza toppings to unique burger combinations and innovative chicken dishes, Hunger brings a world of taste to every bite.</a:t>
          </a:r>
          <a:endParaRPr lang="en-US" sz="1400" kern="1200" dirty="0"/>
        </a:p>
      </dsp:txBody>
      <dsp:txXfrm>
        <a:off x="308" y="0"/>
        <a:ext cx="3173185" cy="1522968"/>
      </dsp:txXfrm>
    </dsp:sp>
    <dsp:sp modelId="{38893DF2-F8BF-45A3-9200-4CD8C329334E}">
      <dsp:nvSpPr>
        <dsp:cNvPr id="0" name=""/>
        <dsp:cNvSpPr/>
      </dsp:nvSpPr>
      <dsp:spPr>
        <a:xfrm>
          <a:off x="1586901" y="160999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543387" y="1602475"/>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564125" y="1946895"/>
          <a:ext cx="1903911" cy="435133"/>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83" tIns="0" rIns="33583" bIns="0" numCol="1" spcCol="1270" anchor="ctr" anchorCtr="1">
          <a:noAutofit/>
        </a:bodyPr>
        <a:lstStyle/>
        <a:p>
          <a:pPr marL="0" lvl="0" indent="0" algn="ctr" defTabSz="666750">
            <a:lnSpc>
              <a:spcPct val="90000"/>
            </a:lnSpc>
            <a:spcBef>
              <a:spcPct val="0"/>
            </a:spcBef>
            <a:spcAft>
              <a:spcPct val="35000"/>
            </a:spcAft>
            <a:buNone/>
          </a:pPr>
          <a:r>
            <a:rPr lang="en-IN" sz="1500" b="1" i="0" kern="1200" dirty="0">
              <a:solidFill>
                <a:schemeClr val="tx1">
                  <a:lumMod val="85000"/>
                  <a:lumOff val="15000"/>
                </a:schemeClr>
              </a:solidFill>
            </a:rPr>
            <a:t>Customization </a:t>
          </a:r>
          <a:endParaRPr lang="en-US" sz="1500" kern="1200" dirty="0">
            <a:solidFill>
              <a:schemeClr val="tx1">
                <a:lumMod val="85000"/>
                <a:lumOff val="15000"/>
              </a:schemeClr>
            </a:solidFill>
          </a:endParaRPr>
        </a:p>
      </dsp:txBody>
      <dsp:txXfrm>
        <a:off x="2564125" y="1946895"/>
        <a:ext cx="1903911" cy="435133"/>
      </dsp:txXfrm>
    </dsp:sp>
    <dsp:sp modelId="{381C85ED-02C3-43BB-AB7D-DF18967DB45A}">
      <dsp:nvSpPr>
        <dsp:cNvPr id="0" name=""/>
        <dsp:cNvSpPr/>
      </dsp:nvSpPr>
      <dsp:spPr>
        <a:xfrm>
          <a:off x="1904219" y="2739870"/>
          <a:ext cx="3530708" cy="1640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71" tIns="26863" rIns="55971"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"Immerse yourself in a culinary journey with Hunger's 'Create Your Own' concept. Tailor your pizza, burgers, and chicken meals by choosing from a diverse range of fresh ingredients and sauces, ensuring a uniquely satisfying experience crafted to individual tastes."</a:t>
          </a:r>
          <a:endParaRPr lang="en-US" sz="1400" kern="1200" dirty="0"/>
        </a:p>
      </dsp:txBody>
      <dsp:txXfrm>
        <a:off x="1904219" y="2739870"/>
        <a:ext cx="3530708" cy="1640967"/>
      </dsp:txXfrm>
    </dsp:sp>
    <dsp:sp modelId="{F51F39F5-A989-488C-BFD6-69D558D451E8}">
      <dsp:nvSpPr>
        <dsp:cNvPr id="0" name=""/>
        <dsp:cNvSpPr/>
      </dsp:nvSpPr>
      <dsp:spPr>
        <a:xfrm>
          <a:off x="3669574" y="2363736"/>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618109" y="2640286"/>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11049" y="1939439"/>
          <a:ext cx="1903911" cy="435133"/>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83" tIns="0" rIns="33583" bIns="0" numCol="1" spcCol="1270" anchor="ctr" anchorCtr="1">
          <a:noAutofit/>
        </a:bodyPr>
        <a:lstStyle/>
        <a:p>
          <a:pPr marL="0" lvl="0" indent="0" algn="ctr" defTabSz="666750">
            <a:lnSpc>
              <a:spcPct val="90000"/>
            </a:lnSpc>
            <a:spcBef>
              <a:spcPct val="0"/>
            </a:spcBef>
            <a:spcAft>
              <a:spcPct val="35000"/>
            </a:spcAft>
            <a:buNone/>
          </a:pPr>
          <a:r>
            <a:rPr lang="en-IN" sz="1500" b="1" i="0" kern="1200" dirty="0">
              <a:solidFill>
                <a:schemeClr val="tx1">
                  <a:lumMod val="85000"/>
                  <a:lumOff val="15000"/>
                </a:schemeClr>
              </a:solidFill>
            </a:rPr>
            <a:t>Health-Conscious</a:t>
          </a:r>
          <a:endParaRPr lang="en-US" sz="1500" kern="1200" dirty="0">
            <a:solidFill>
              <a:schemeClr val="tx1">
                <a:lumMod val="85000"/>
                <a:lumOff val="15000"/>
              </a:schemeClr>
            </a:solidFill>
          </a:endParaRPr>
        </a:p>
      </dsp:txBody>
      <dsp:txXfrm>
        <a:off x="4511049" y="1939439"/>
        <a:ext cx="1903911" cy="435133"/>
      </dsp:txXfrm>
    </dsp:sp>
    <dsp:sp modelId="{AB0282E3-1216-4CDB-AC5F-106C1EEEB95A}">
      <dsp:nvSpPr>
        <dsp:cNvPr id="0" name=""/>
        <dsp:cNvSpPr/>
      </dsp:nvSpPr>
      <dsp:spPr>
        <a:xfrm>
          <a:off x="4165654" y="0"/>
          <a:ext cx="3173185"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71" tIns="26863" rIns="55971"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"Answer the call for healthier fast food with Hunger's special menu, featuring nutritious pizza crusts, lean burgers, and grilled or baked chicken options. We prioritize quality ingredients, providing health-conscious customers a guilt-free indulgence in every bite."</a:t>
          </a:r>
          <a:endParaRPr lang="en-US" sz="1400" kern="1200" dirty="0"/>
        </a:p>
      </dsp:txBody>
      <dsp:txXfrm>
        <a:off x="4165654" y="0"/>
        <a:ext cx="3173185" cy="1522968"/>
      </dsp:txXfrm>
    </dsp:sp>
    <dsp:sp modelId="{0D377583-EAA6-47CC-B504-762FB6EBAB9C}">
      <dsp:nvSpPr>
        <dsp:cNvPr id="0" name=""/>
        <dsp:cNvSpPr/>
      </dsp:nvSpPr>
      <dsp:spPr>
        <a:xfrm>
          <a:off x="5752246" y="160999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716684" y="1602475"/>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452277" y="1939439"/>
          <a:ext cx="1903911" cy="435133"/>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83" tIns="0" rIns="33583" bIns="0" numCol="1" spcCol="1270" anchor="ctr" anchorCtr="1">
          <a:noAutofit/>
        </a:bodyPr>
        <a:lstStyle/>
        <a:p>
          <a:pPr marL="0" lvl="0" indent="0" algn="ctr" defTabSz="666750">
            <a:lnSpc>
              <a:spcPct val="90000"/>
            </a:lnSpc>
            <a:spcBef>
              <a:spcPct val="0"/>
            </a:spcBef>
            <a:spcAft>
              <a:spcPct val="35000"/>
            </a:spcAft>
            <a:buNone/>
          </a:pPr>
          <a:r>
            <a:rPr lang="en-IN" sz="1500" b="1" i="0" kern="1200" dirty="0">
              <a:solidFill>
                <a:schemeClr val="tx1">
                  <a:lumMod val="85000"/>
                  <a:lumOff val="15000"/>
                </a:schemeClr>
              </a:solidFill>
            </a:rPr>
            <a:t>Combo Offers</a:t>
          </a:r>
          <a:endParaRPr lang="en-US" sz="1500" kern="1200" dirty="0">
            <a:solidFill>
              <a:schemeClr val="tx1">
                <a:lumMod val="85000"/>
                <a:lumOff val="15000"/>
              </a:schemeClr>
            </a:solidFill>
          </a:endParaRPr>
        </a:p>
      </dsp:txBody>
      <dsp:txXfrm>
        <a:off x="6452277" y="1939439"/>
        <a:ext cx="1903911" cy="435133"/>
      </dsp:txXfrm>
    </dsp:sp>
    <dsp:sp modelId="{5A57A077-9B08-4866-8C21-35D61D6745A2}">
      <dsp:nvSpPr>
        <dsp:cNvPr id="0" name=""/>
        <dsp:cNvSpPr/>
      </dsp:nvSpPr>
      <dsp:spPr>
        <a:xfrm>
          <a:off x="6069565" y="2828369"/>
          <a:ext cx="3173185"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71" tIns="26863" rIns="55971"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"Enhance your dining delight with Hunger's appealing combo offers, featuring a delightful mix of pizzas, burgers, and chicken dishes at an irresistible price. Our carefully crafted combos cater to diverse tastes, promising a satisfying and value-packed meal for every customer."</a:t>
          </a:r>
          <a:endParaRPr lang="en-US" sz="1400" kern="1200" dirty="0"/>
        </a:p>
      </dsp:txBody>
      <dsp:txXfrm>
        <a:off x="6069565" y="2828369"/>
        <a:ext cx="3173185" cy="1522968"/>
      </dsp:txXfrm>
    </dsp:sp>
    <dsp:sp modelId="{3F96C175-FC65-44B4-B1A3-BD3686077937}">
      <dsp:nvSpPr>
        <dsp:cNvPr id="0" name=""/>
        <dsp:cNvSpPr/>
      </dsp:nvSpPr>
      <dsp:spPr>
        <a:xfrm>
          <a:off x="7656158" y="239323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612644" y="2661835"/>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141030" y="1195721"/>
          <a:ext cx="435133" cy="1903911"/>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83" tIns="0" rIns="33583" bIns="0" numCol="1" spcCol="1270" anchor="ctr" anchorCtr="1">
          <a:noAutofit/>
        </a:bodyPr>
        <a:lstStyle/>
        <a:p>
          <a:pPr marL="0" lvl="0" indent="0" algn="ctr" defTabSz="666750">
            <a:lnSpc>
              <a:spcPct val="90000"/>
            </a:lnSpc>
            <a:spcBef>
              <a:spcPct val="0"/>
            </a:spcBef>
            <a:spcAft>
              <a:spcPct val="35000"/>
            </a:spcAft>
            <a:buNone/>
          </a:pPr>
          <a:r>
            <a:rPr lang="en-IN" sz="1500" b="1" i="0" kern="1200" dirty="0">
              <a:solidFill>
                <a:schemeClr val="tx1">
                  <a:lumMod val="85000"/>
                  <a:lumOff val="15000"/>
                </a:schemeClr>
              </a:solidFill>
            </a:rPr>
            <a:t>Technology-Driven Ordering</a:t>
          </a:r>
          <a:endParaRPr lang="en-US" sz="1500" kern="1200" dirty="0">
            <a:solidFill>
              <a:schemeClr val="tx1">
                <a:lumMod val="85000"/>
                <a:lumOff val="15000"/>
              </a:schemeClr>
            </a:solidFill>
          </a:endParaRPr>
        </a:p>
      </dsp:txBody>
      <dsp:txXfrm rot="-5400000">
        <a:off x="8406641" y="1930110"/>
        <a:ext cx="1903911" cy="435133"/>
      </dsp:txXfrm>
    </dsp:sp>
    <dsp:sp modelId="{CB726486-3B5A-47F8-90E4-EC34C8ADB385}">
      <dsp:nvSpPr>
        <dsp:cNvPr id="0" name=""/>
        <dsp:cNvSpPr/>
      </dsp:nvSpPr>
      <dsp:spPr>
        <a:xfrm>
          <a:off x="7973476" y="0"/>
          <a:ext cx="3173185"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71" tIns="26863" rIns="55971"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"Revolutionize customer experience with Hunger's cutting-edge technology – an intuitive mobile app and online platform featuring virtual menus, loyalty programs, and contactless payments for seamless and modern ordering."</a:t>
          </a:r>
          <a:endParaRPr lang="en-US" sz="1400" kern="1200" dirty="0"/>
        </a:p>
      </dsp:txBody>
      <dsp:txXfrm>
        <a:off x="7973476" y="0"/>
        <a:ext cx="3173185" cy="1522968"/>
      </dsp:txXfrm>
    </dsp:sp>
    <dsp:sp modelId="{5012A99F-560A-4636-953C-5F263876E566}">
      <dsp:nvSpPr>
        <dsp:cNvPr id="0" name=""/>
        <dsp:cNvSpPr/>
      </dsp:nvSpPr>
      <dsp:spPr>
        <a:xfrm>
          <a:off x="9560069" y="160999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508605" y="1602477"/>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1/31/2024</a:t>
            </a:fld>
            <a:endParaRPr lang="en-US" dirty="0"/>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dirty="0"/>
          </a:p>
        </p:txBody>
      </p:sp>
    </p:spTree>
    <p:extLst>
      <p:ext uri="{BB962C8B-B14F-4D97-AF65-F5344CB8AC3E}">
        <p14:creationId xmlns:p14="http://schemas.microsoft.com/office/powerpoint/2010/main" val="311075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12</a:t>
            </a:fld>
            <a:endParaRPr lang="en-US" dirty="0"/>
          </a:p>
        </p:txBody>
      </p:sp>
    </p:spTree>
    <p:extLst>
      <p:ext uri="{BB962C8B-B14F-4D97-AF65-F5344CB8AC3E}">
        <p14:creationId xmlns:p14="http://schemas.microsoft.com/office/powerpoint/2010/main" val="210212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13</a:t>
            </a:fld>
            <a:endParaRPr lang="en-US" dirty="0"/>
          </a:p>
        </p:txBody>
      </p:sp>
    </p:spTree>
    <p:extLst>
      <p:ext uri="{BB962C8B-B14F-4D97-AF65-F5344CB8AC3E}">
        <p14:creationId xmlns:p14="http://schemas.microsoft.com/office/powerpoint/2010/main" val="4251775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89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35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57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4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84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40334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r>
              <a:rPr lang="en-US"/>
              <a:t>2/1/20XX</a:t>
            </a:r>
            <a:endParaRPr lang="en-US" dirty="0"/>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dirty="0"/>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dirty="0"/>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endParaRPr lang="en-US" dirty="0"/>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endParaRPr lang="en-US" dirty="0"/>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00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dirty="0"/>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hyperlink" Target="mailto:morlensamuels@gmail.com"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a:extLst>
              <a:ext uri="{FF2B5EF4-FFF2-40B4-BE49-F238E27FC236}">
                <a16:creationId xmlns:a16="http://schemas.microsoft.com/office/drawing/2014/main" id="{02394CBA-755F-42B7-BF28-BDBB599FAAFF}"/>
              </a:ext>
            </a:extLst>
          </p:cNvPr>
          <p:cNvSpPr>
            <a:spLocks noGrp="1"/>
          </p:cNvSpPr>
          <p:nvPr>
            <p:ph type="ctrTitle"/>
          </p:nvPr>
        </p:nvSpPr>
        <p:spPr>
          <a:xfrm>
            <a:off x="1521269" y="799275"/>
            <a:ext cx="4579668" cy="3028072"/>
          </a:xfrm>
        </p:spPr>
        <p:txBody>
          <a:bodyPr/>
          <a:lstStyle/>
          <a:p>
            <a:r>
              <a:rPr lang="en-US" dirty="0"/>
              <a:t>HUNGER</a:t>
            </a:r>
            <a:br>
              <a:rPr lang="en-US" dirty="0"/>
            </a:br>
            <a:r>
              <a:rPr lang="en-US" dirty="0"/>
              <a:t>F.FOOD </a:t>
            </a:r>
          </a:p>
        </p:txBody>
      </p:sp>
      <p:sp>
        <p:nvSpPr>
          <p:cNvPr id="81" name="Subtitle 80">
            <a:extLst>
              <a:ext uri="{FF2B5EF4-FFF2-40B4-BE49-F238E27FC236}">
                <a16:creationId xmlns:a16="http://schemas.microsoft.com/office/drawing/2014/main" id="{3F9E8A38-46A0-49FF-8F72-481E44F49E38}"/>
              </a:ext>
            </a:extLst>
          </p:cNvPr>
          <p:cNvSpPr>
            <a:spLocks noGrp="1"/>
          </p:cNvSpPr>
          <p:nvPr>
            <p:ph type="subTitle" idx="1"/>
          </p:nvPr>
        </p:nvSpPr>
        <p:spPr>
          <a:xfrm>
            <a:off x="1521269" y="3919422"/>
            <a:ext cx="4579668" cy="1166797"/>
          </a:xfrm>
        </p:spPr>
        <p:txBody>
          <a:bodyPr/>
          <a:lstStyle/>
          <a:p>
            <a:r>
              <a:rPr lang="en-US" dirty="0"/>
              <a:t>Samuel S</a:t>
            </a:r>
          </a:p>
        </p:txBody>
      </p:sp>
      <p:pic>
        <p:nvPicPr>
          <p:cNvPr id="1028" name="Picture 4">
            <a:extLst>
              <a:ext uri="{FF2B5EF4-FFF2-40B4-BE49-F238E27FC236}">
                <a16:creationId xmlns:a16="http://schemas.microsoft.com/office/drawing/2014/main" id="{DC90A554-E8D4-519B-511C-7E529279D37C}"/>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8762" r="18762"/>
          <a:stretch>
            <a:fillRect/>
          </a:stretch>
        </p:blipFill>
        <p:spPr bwMode="auto">
          <a:xfrm>
            <a:off x="8850565" y="184222"/>
            <a:ext cx="3027304" cy="30273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FD5948F-9831-C630-A267-8A399C8BE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334" y="3429000"/>
            <a:ext cx="4793234" cy="302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13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B8235-1304-4172-AC66-0D702AECD94D}"/>
              </a:ext>
            </a:extLst>
          </p:cNvPr>
          <p:cNvSpPr>
            <a:spLocks noGrp="1"/>
          </p:cNvSpPr>
          <p:nvPr>
            <p:ph type="title"/>
          </p:nvPr>
        </p:nvSpPr>
        <p:spPr>
          <a:xfrm>
            <a:off x="2464552" y="1129004"/>
            <a:ext cx="5178513" cy="4024013"/>
          </a:xfrm>
        </p:spPr>
        <p:txBody>
          <a:bodyPr>
            <a:normAutofit/>
          </a:bodyPr>
          <a:lstStyle/>
          <a:p>
            <a:pPr algn="l"/>
            <a:r>
              <a:rPr lang="en-US" sz="1800" b="1" dirty="0">
                <a:solidFill>
                  <a:srgbClr val="415161"/>
                </a:solidFill>
                <a:latin typeface="-apple-system"/>
              </a:rPr>
              <a:t>Healthy Menu Innovations</a:t>
            </a:r>
            <a:r>
              <a:rPr lang="en-US" sz="1800" dirty="0">
                <a:solidFill>
                  <a:srgbClr val="415161"/>
                </a:solidFill>
                <a:latin typeface="-apple-system"/>
              </a:rPr>
              <a:t>: Embracing the trend toward healthier eating by introducing low-calorie, high-nutrition menu items can attract health-conscious customers.</a:t>
            </a:r>
            <a:br>
              <a:rPr lang="en-US" sz="1800" dirty="0">
                <a:solidFill>
                  <a:srgbClr val="415161"/>
                </a:solidFill>
                <a:latin typeface="-apple-system"/>
              </a:rPr>
            </a:br>
            <a:br>
              <a:rPr lang="en-US" sz="1800" b="0" i="0" dirty="0">
                <a:solidFill>
                  <a:srgbClr val="415161"/>
                </a:solidFill>
                <a:effectLst/>
                <a:latin typeface="-apple-system"/>
              </a:rPr>
            </a:br>
            <a:r>
              <a:rPr lang="en-US" sz="1800" b="1" dirty="0">
                <a:solidFill>
                  <a:srgbClr val="415161"/>
                </a:solidFill>
                <a:latin typeface="-apple-system"/>
              </a:rPr>
              <a:t>Online and Delivery Expansion: </a:t>
            </a:r>
            <a:r>
              <a:rPr lang="en-US" sz="1800" dirty="0">
                <a:solidFill>
                  <a:srgbClr val="415161"/>
                </a:solidFill>
                <a:latin typeface="-apple-system"/>
              </a:rPr>
              <a:t>Investing in robust online ordering systems and delivery services can tap into the growing demand for convenience, especially in a post-pandemic world.</a:t>
            </a:r>
            <a:br>
              <a:rPr lang="en-US" sz="1800" dirty="0">
                <a:solidFill>
                  <a:srgbClr val="415161"/>
                </a:solidFill>
                <a:latin typeface="-apple-system"/>
              </a:rPr>
            </a:br>
            <a:br>
              <a:rPr lang="en-US" sz="1800" dirty="0">
                <a:solidFill>
                  <a:srgbClr val="415161"/>
                </a:solidFill>
                <a:latin typeface="-apple-system"/>
              </a:rPr>
            </a:br>
            <a:r>
              <a:rPr lang="en-US" sz="1800" b="1" dirty="0">
                <a:solidFill>
                  <a:srgbClr val="415161"/>
                </a:solidFill>
                <a:latin typeface="-apple-system"/>
              </a:rPr>
              <a:t>Global Expansion: </a:t>
            </a:r>
            <a:r>
              <a:rPr lang="en-US" sz="1800" dirty="0">
                <a:solidFill>
                  <a:srgbClr val="415161"/>
                </a:solidFill>
                <a:latin typeface="-apple-system"/>
              </a:rPr>
              <a:t>Exploring international markets can provide opportunities for growth and increased revenue. Adapting menus to local tastes and preferences is key to success.</a:t>
            </a:r>
          </a:p>
        </p:txBody>
      </p:sp>
      <p:sp>
        <p:nvSpPr>
          <p:cNvPr id="6" name="Content Placeholder 5">
            <a:extLst>
              <a:ext uri="{FF2B5EF4-FFF2-40B4-BE49-F238E27FC236}">
                <a16:creationId xmlns:a16="http://schemas.microsoft.com/office/drawing/2014/main" id="{61622E21-16A8-4B36-9CC7-2DA24DE03487}"/>
              </a:ext>
            </a:extLst>
          </p:cNvPr>
          <p:cNvSpPr>
            <a:spLocks noGrp="1"/>
          </p:cNvSpPr>
          <p:nvPr>
            <p:ph type="body" sz="quarter" idx="13"/>
          </p:nvPr>
        </p:nvSpPr>
        <p:spPr>
          <a:xfrm>
            <a:off x="2640749" y="191094"/>
            <a:ext cx="5178514" cy="819076"/>
          </a:xfrm>
        </p:spPr>
        <p:txBody>
          <a:bodyPr/>
          <a:lstStyle/>
          <a:p>
            <a:pPr algn="l"/>
            <a:r>
              <a:rPr lang="en-IN" b="1" i="0" dirty="0">
                <a:solidFill>
                  <a:srgbClr val="00B0F0"/>
                </a:solidFill>
                <a:effectLst/>
                <a:latin typeface="Algerian" panose="04020705040A02060702" pitchFamily="82" charset="0"/>
              </a:rPr>
              <a:t>Opportunities</a:t>
            </a:r>
          </a:p>
          <a:p>
            <a:pPr algn="l"/>
            <a:endParaRPr lang="en-IN" b="1" i="0" dirty="0">
              <a:effectLst/>
              <a:latin typeface="-apple-system"/>
            </a:endParaRPr>
          </a:p>
        </p:txBody>
      </p:sp>
      <p:pic>
        <p:nvPicPr>
          <p:cNvPr id="7170" name="Picture 2">
            <a:extLst>
              <a:ext uri="{FF2B5EF4-FFF2-40B4-BE49-F238E27FC236}">
                <a16:creationId xmlns:a16="http://schemas.microsoft.com/office/drawing/2014/main" id="{B50D154D-5790-BD22-115A-8AE6B2501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690" y="191094"/>
            <a:ext cx="4336791" cy="289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31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B8235-1304-4172-AC66-0D702AECD94D}"/>
              </a:ext>
            </a:extLst>
          </p:cNvPr>
          <p:cNvSpPr>
            <a:spLocks noGrp="1"/>
          </p:cNvSpPr>
          <p:nvPr>
            <p:ph type="title"/>
          </p:nvPr>
        </p:nvSpPr>
        <p:spPr>
          <a:xfrm>
            <a:off x="2267340" y="1147665"/>
            <a:ext cx="5264595" cy="4955748"/>
          </a:xfrm>
        </p:spPr>
        <p:txBody>
          <a:bodyPr>
            <a:normAutofit/>
          </a:bodyPr>
          <a:lstStyle/>
          <a:p>
            <a:pPr algn="l"/>
            <a:r>
              <a:rPr lang="en-US" sz="1800" b="1" dirty="0">
                <a:solidFill>
                  <a:srgbClr val="415161"/>
                </a:solidFill>
                <a:latin typeface="-apple-system"/>
              </a:rPr>
              <a:t>Health Regulations: </a:t>
            </a:r>
            <a:r>
              <a:rPr lang="en-US" sz="1800" dirty="0">
                <a:solidFill>
                  <a:srgbClr val="415161"/>
                </a:solidFill>
                <a:latin typeface="-apple-system"/>
              </a:rPr>
              <a:t>Increasing health regulations and scrutiny can impact the fast food industry, leading to stricter menu labeling requirements and potential restrictions on certain ingredients</a:t>
            </a:r>
            <a:br>
              <a:rPr lang="en-US" sz="1800" dirty="0">
                <a:solidFill>
                  <a:srgbClr val="415161"/>
                </a:solidFill>
                <a:latin typeface="-apple-system"/>
              </a:rPr>
            </a:br>
            <a:br>
              <a:rPr lang="en-US" sz="1800" b="0" i="0" dirty="0">
                <a:solidFill>
                  <a:srgbClr val="415161"/>
                </a:solidFill>
                <a:effectLst/>
                <a:latin typeface="-apple-system"/>
              </a:rPr>
            </a:br>
            <a:r>
              <a:rPr lang="en-US" sz="1800" b="1" dirty="0">
                <a:solidFill>
                  <a:srgbClr val="415161"/>
                </a:solidFill>
                <a:latin typeface="-apple-system"/>
              </a:rPr>
              <a:t>Intense Competition: </a:t>
            </a:r>
            <a:r>
              <a:rPr lang="en-US" sz="1800" dirty="0">
                <a:solidFill>
                  <a:srgbClr val="415161"/>
                </a:solidFill>
                <a:latin typeface="-apple-system"/>
              </a:rPr>
              <a:t>The fast food industry is highly competitive, with new entrants constantly emerging. Established chains must continually innovate to maintain their market share.</a:t>
            </a:r>
            <a:br>
              <a:rPr lang="en-US" sz="1800" dirty="0">
                <a:solidFill>
                  <a:srgbClr val="415161"/>
                </a:solidFill>
                <a:latin typeface="-apple-system"/>
              </a:rPr>
            </a:br>
            <a:br>
              <a:rPr lang="en-US" sz="1800" dirty="0">
                <a:solidFill>
                  <a:srgbClr val="415161"/>
                </a:solidFill>
                <a:latin typeface="-apple-system"/>
              </a:rPr>
            </a:br>
            <a:r>
              <a:rPr lang="en-IN" sz="1800" b="1" dirty="0">
                <a:solidFill>
                  <a:srgbClr val="415161"/>
                </a:solidFill>
                <a:latin typeface="-apple-system"/>
              </a:rPr>
              <a:t>Changing consumer preferences :</a:t>
            </a:r>
            <a:r>
              <a:rPr lang="en-IN" sz="1800" dirty="0">
                <a:solidFill>
                  <a:srgbClr val="415161"/>
                </a:solidFill>
                <a:latin typeface="-apple-system"/>
              </a:rPr>
              <a:t> </a:t>
            </a:r>
            <a:r>
              <a:rPr lang="en-US" sz="1800" dirty="0">
                <a:solidFill>
                  <a:srgbClr val="415161"/>
                </a:solidFill>
                <a:latin typeface="-apple-system"/>
              </a:rPr>
              <a:t>Adapting to evolving consumer preferences, Hunger embraces diverse culinary trends, ensuring a dynamic menu that caters to the ever-changing tastes of our discerning customers.</a:t>
            </a:r>
          </a:p>
        </p:txBody>
      </p:sp>
      <p:sp>
        <p:nvSpPr>
          <p:cNvPr id="6" name="Content Placeholder 5">
            <a:extLst>
              <a:ext uri="{FF2B5EF4-FFF2-40B4-BE49-F238E27FC236}">
                <a16:creationId xmlns:a16="http://schemas.microsoft.com/office/drawing/2014/main" id="{61622E21-16A8-4B36-9CC7-2DA24DE03487}"/>
              </a:ext>
            </a:extLst>
          </p:cNvPr>
          <p:cNvSpPr>
            <a:spLocks noGrp="1"/>
          </p:cNvSpPr>
          <p:nvPr>
            <p:ph type="body" sz="quarter" idx="13"/>
          </p:nvPr>
        </p:nvSpPr>
        <p:spPr>
          <a:xfrm>
            <a:off x="2640749" y="191094"/>
            <a:ext cx="5178514" cy="819076"/>
          </a:xfrm>
        </p:spPr>
        <p:txBody>
          <a:bodyPr/>
          <a:lstStyle/>
          <a:p>
            <a:pPr algn="l"/>
            <a:r>
              <a:rPr lang="en-IN" b="1" i="0" dirty="0">
                <a:solidFill>
                  <a:srgbClr val="00B050"/>
                </a:solidFill>
                <a:effectLst/>
                <a:latin typeface="Algerian" panose="04020705040A02060702" pitchFamily="82" charset="0"/>
              </a:rPr>
              <a:t>Threats</a:t>
            </a:r>
          </a:p>
        </p:txBody>
      </p:sp>
      <p:pic>
        <p:nvPicPr>
          <p:cNvPr id="8194" name="Picture 2">
            <a:extLst>
              <a:ext uri="{FF2B5EF4-FFF2-40B4-BE49-F238E27FC236}">
                <a16:creationId xmlns:a16="http://schemas.microsoft.com/office/drawing/2014/main" id="{A14C2590-884C-CA91-7A61-0C57126BF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263" y="261956"/>
            <a:ext cx="4114799" cy="27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808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BA6305-913D-44BD-B3AA-6395AECC850C}"/>
              </a:ext>
            </a:extLst>
          </p:cNvPr>
          <p:cNvSpPr>
            <a:spLocks noGrp="1"/>
          </p:cNvSpPr>
          <p:nvPr>
            <p:ph type="title"/>
          </p:nvPr>
        </p:nvSpPr>
        <p:spPr>
          <a:xfrm>
            <a:off x="1292868" y="358614"/>
            <a:ext cx="4150804" cy="1431000"/>
          </a:xfrm>
        </p:spPr>
        <p:txBody>
          <a:bodyPr>
            <a:normAutofit/>
          </a:bodyPr>
          <a:lstStyle/>
          <a:p>
            <a:r>
              <a:rPr lang="en-IN" sz="3200" b="1" i="0" dirty="0">
                <a:solidFill>
                  <a:srgbClr val="7030A0"/>
                </a:solidFill>
                <a:effectLst/>
                <a:latin typeface="Algerian" panose="04020705040A02060702" pitchFamily="82" charset="0"/>
              </a:rPr>
              <a:t>Competitor Analysis</a:t>
            </a:r>
            <a:endParaRPr lang="en-US" sz="3200" b="1" dirty="0">
              <a:solidFill>
                <a:srgbClr val="7030A0"/>
              </a:solidFill>
              <a:latin typeface="Algerian" panose="04020705040A02060702" pitchFamily="82" charset="0"/>
            </a:endParaRPr>
          </a:p>
        </p:txBody>
      </p:sp>
      <p:sp>
        <p:nvSpPr>
          <p:cNvPr id="11" name="Text Placeholder 10">
            <a:extLst>
              <a:ext uri="{FF2B5EF4-FFF2-40B4-BE49-F238E27FC236}">
                <a16:creationId xmlns:a16="http://schemas.microsoft.com/office/drawing/2014/main" id="{A041F272-B0EC-411D-87B2-D32DE20B3755}"/>
              </a:ext>
            </a:extLst>
          </p:cNvPr>
          <p:cNvSpPr>
            <a:spLocks noGrp="1"/>
          </p:cNvSpPr>
          <p:nvPr>
            <p:ph type="body" sz="quarter" idx="13"/>
          </p:nvPr>
        </p:nvSpPr>
        <p:spPr>
          <a:xfrm>
            <a:off x="1691325" y="2014538"/>
            <a:ext cx="4307160" cy="518874"/>
          </a:xfrm>
        </p:spPr>
        <p:txBody>
          <a:bodyPr/>
          <a:lstStyle/>
          <a:p>
            <a:r>
              <a:rPr lang="en-US" b="1" i="0" dirty="0">
                <a:solidFill>
                  <a:schemeClr val="tx1">
                    <a:lumMod val="85000"/>
                    <a:lumOff val="15000"/>
                  </a:schemeClr>
                </a:solidFill>
                <a:effectLst/>
                <a:latin typeface="Söhne"/>
              </a:rPr>
              <a:t>Competitor A</a:t>
            </a:r>
            <a:endParaRPr lang="en-US" dirty="0"/>
          </a:p>
        </p:txBody>
      </p:sp>
      <p:sp>
        <p:nvSpPr>
          <p:cNvPr id="8" name="Text Placeholder 7">
            <a:extLst>
              <a:ext uri="{FF2B5EF4-FFF2-40B4-BE49-F238E27FC236}">
                <a16:creationId xmlns:a16="http://schemas.microsoft.com/office/drawing/2014/main" id="{4AF735B0-B62B-4999-B4B5-A783FC1BD446}"/>
              </a:ext>
            </a:extLst>
          </p:cNvPr>
          <p:cNvSpPr>
            <a:spLocks noGrp="1"/>
          </p:cNvSpPr>
          <p:nvPr>
            <p:ph type="body" sz="quarter" idx="14"/>
          </p:nvPr>
        </p:nvSpPr>
        <p:spPr>
          <a:xfrm>
            <a:off x="1691325" y="2666318"/>
            <a:ext cx="4307160" cy="3295650"/>
          </a:xfrm>
        </p:spPr>
        <p:txBody>
          <a:bodyPr>
            <a:normAutofit fontScale="77500" lnSpcReduction="20000"/>
          </a:bodyPr>
          <a:lstStyle/>
          <a:p>
            <a:pPr marL="0" indent="0" algn="l">
              <a:buNone/>
            </a:pPr>
            <a:r>
              <a:rPr lang="en-US" sz="2800" b="1" i="0" dirty="0">
                <a:solidFill>
                  <a:schemeClr val="tx1">
                    <a:lumMod val="85000"/>
                    <a:lumOff val="15000"/>
                  </a:schemeClr>
                </a:solidFill>
                <a:effectLst/>
                <a:latin typeface="Söhne"/>
              </a:rPr>
              <a:t>Established Brand Recognition</a:t>
            </a:r>
            <a:endParaRPr lang="en-US" sz="2800" b="0" i="0" dirty="0">
              <a:solidFill>
                <a:schemeClr val="tx1">
                  <a:lumMod val="85000"/>
                  <a:lumOff val="15000"/>
                </a:schemeClr>
              </a:solidFill>
              <a:effectLst/>
              <a:latin typeface="Söhne"/>
            </a:endParaRPr>
          </a:p>
          <a:p>
            <a:pPr marL="800100" lvl="1" indent="-342900" algn="l">
              <a:buFont typeface="Wingdings" panose="05000000000000000000" pitchFamily="2" charset="2"/>
              <a:buChar char="§"/>
            </a:pPr>
            <a:r>
              <a:rPr lang="en-US" b="0" i="0" dirty="0">
                <a:solidFill>
                  <a:schemeClr val="tx1">
                    <a:lumMod val="85000"/>
                    <a:lumOff val="15000"/>
                  </a:schemeClr>
                </a:solidFill>
                <a:effectLst/>
                <a:latin typeface="Söhne"/>
              </a:rPr>
              <a:t>Recognized brand with a strong presence in the market.</a:t>
            </a:r>
          </a:p>
          <a:p>
            <a:pPr marL="800100" lvl="1" indent="-342900" algn="l">
              <a:buFont typeface="Wingdings" panose="05000000000000000000" pitchFamily="2" charset="2"/>
              <a:buChar char="§"/>
            </a:pPr>
            <a:r>
              <a:rPr lang="en-US" b="0" i="0" dirty="0">
                <a:solidFill>
                  <a:schemeClr val="tx1">
                    <a:lumMod val="85000"/>
                    <a:lumOff val="15000"/>
                  </a:schemeClr>
                </a:solidFill>
                <a:effectLst/>
                <a:latin typeface="Söhne"/>
              </a:rPr>
              <a:t>Potential challenge: Hunger may need to invest in marketing to enhance its brand visibility.</a:t>
            </a:r>
          </a:p>
          <a:p>
            <a:pPr marL="0" indent="0">
              <a:buNone/>
            </a:pPr>
            <a:r>
              <a:rPr lang="en-US" sz="2800" b="1" dirty="0">
                <a:solidFill>
                  <a:schemeClr val="tx1">
                    <a:lumMod val="85000"/>
                    <a:lumOff val="15000"/>
                  </a:schemeClr>
                </a:solidFill>
                <a:latin typeface="Söhne"/>
              </a:rPr>
              <a:t>Streamlined Operations</a:t>
            </a:r>
          </a:p>
          <a:p>
            <a:pPr marL="800100" lvl="1" indent="-342900" algn="l">
              <a:buFont typeface="Wingdings" panose="05000000000000000000" pitchFamily="2" charset="2"/>
              <a:buChar char="§"/>
            </a:pPr>
            <a:r>
              <a:rPr lang="en-US" b="0" i="0" dirty="0">
                <a:solidFill>
                  <a:schemeClr val="tx1">
                    <a:lumMod val="85000"/>
                    <a:lumOff val="15000"/>
                  </a:schemeClr>
                </a:solidFill>
                <a:effectLst/>
                <a:latin typeface="Söhne"/>
              </a:rPr>
              <a:t>Efficient supply chain and operational processes leading to cost advantages.</a:t>
            </a:r>
          </a:p>
          <a:p>
            <a:pPr marL="800100" lvl="1" indent="-342900" algn="l">
              <a:buFont typeface="Wingdings" panose="05000000000000000000" pitchFamily="2" charset="2"/>
              <a:buChar char="§"/>
            </a:pPr>
            <a:r>
              <a:rPr lang="en-US" b="0" i="0" dirty="0">
                <a:solidFill>
                  <a:schemeClr val="tx1">
                    <a:lumMod val="85000"/>
                    <a:lumOff val="15000"/>
                  </a:schemeClr>
                </a:solidFill>
                <a:effectLst/>
                <a:latin typeface="Söhne"/>
              </a:rPr>
              <a:t>Opportunity for Hunger: Implement lean practices to enhance operational efficiency.</a:t>
            </a:r>
          </a:p>
        </p:txBody>
      </p:sp>
      <p:sp>
        <p:nvSpPr>
          <p:cNvPr id="12" name="Text Placeholder 11">
            <a:extLst>
              <a:ext uri="{FF2B5EF4-FFF2-40B4-BE49-F238E27FC236}">
                <a16:creationId xmlns:a16="http://schemas.microsoft.com/office/drawing/2014/main" id="{48A7706A-F796-462B-89DC-7BD4CF122FBD}"/>
              </a:ext>
            </a:extLst>
          </p:cNvPr>
          <p:cNvSpPr>
            <a:spLocks noGrp="1"/>
          </p:cNvSpPr>
          <p:nvPr>
            <p:ph type="body" sz="quarter" idx="15"/>
          </p:nvPr>
        </p:nvSpPr>
        <p:spPr>
          <a:xfrm>
            <a:off x="6317484" y="2014538"/>
            <a:ext cx="4307160" cy="518874"/>
          </a:xfrm>
        </p:spPr>
        <p:txBody>
          <a:bodyPr/>
          <a:lstStyle/>
          <a:p>
            <a:r>
              <a:rPr lang="en-US" b="1" i="0" dirty="0">
                <a:solidFill>
                  <a:schemeClr val="tx1">
                    <a:lumMod val="85000"/>
                    <a:lumOff val="15000"/>
                  </a:schemeClr>
                </a:solidFill>
                <a:effectLst/>
                <a:latin typeface="Söhne"/>
              </a:rPr>
              <a:t>Competitor B</a:t>
            </a:r>
            <a:endParaRPr lang="en-US" dirty="0"/>
          </a:p>
        </p:txBody>
      </p:sp>
      <p:sp>
        <p:nvSpPr>
          <p:cNvPr id="10" name="Text Placeholder 9">
            <a:extLst>
              <a:ext uri="{FF2B5EF4-FFF2-40B4-BE49-F238E27FC236}">
                <a16:creationId xmlns:a16="http://schemas.microsoft.com/office/drawing/2014/main" id="{F518C6B7-20BA-4142-996A-BE121D653561}"/>
              </a:ext>
            </a:extLst>
          </p:cNvPr>
          <p:cNvSpPr>
            <a:spLocks noGrp="1"/>
          </p:cNvSpPr>
          <p:nvPr>
            <p:ph type="body" sz="quarter" idx="16"/>
          </p:nvPr>
        </p:nvSpPr>
        <p:spPr>
          <a:xfrm>
            <a:off x="6317484" y="2666318"/>
            <a:ext cx="4307160" cy="3295650"/>
          </a:xfrm>
        </p:spPr>
        <p:txBody>
          <a:bodyPr/>
          <a:lstStyle/>
          <a:p>
            <a:pPr marL="0" indent="0">
              <a:lnSpc>
                <a:spcPct val="70000"/>
              </a:lnSpc>
              <a:buNone/>
            </a:pPr>
            <a:r>
              <a:rPr lang="en-US" sz="2200" b="1" dirty="0">
                <a:solidFill>
                  <a:schemeClr val="tx1">
                    <a:lumMod val="85000"/>
                    <a:lumOff val="15000"/>
                  </a:schemeClr>
                </a:solidFill>
                <a:latin typeface="Söhne"/>
              </a:rPr>
              <a:t>Innovation in Menu Offerings</a:t>
            </a:r>
          </a:p>
          <a:p>
            <a:pPr marL="800100" lvl="1" indent="-342900" algn="l">
              <a:buFont typeface="Wingdings" panose="05000000000000000000" pitchFamily="2" charset="2"/>
              <a:buChar char="§"/>
            </a:pPr>
            <a:r>
              <a:rPr lang="en-US" b="0" i="0" dirty="0">
                <a:solidFill>
                  <a:schemeClr val="tx1">
                    <a:lumMod val="85000"/>
                    <a:lumOff val="15000"/>
                  </a:schemeClr>
                </a:solidFill>
                <a:effectLst/>
                <a:latin typeface="Söhne"/>
              </a:rPr>
              <a:t>Constantly introduces new and trendy menu items.</a:t>
            </a:r>
          </a:p>
          <a:p>
            <a:pPr marL="800100" lvl="1" indent="-342900" algn="l">
              <a:buFont typeface="Wingdings" panose="05000000000000000000" pitchFamily="2" charset="2"/>
              <a:buChar char="§"/>
            </a:pPr>
            <a:r>
              <a:rPr lang="en-US" b="0" i="0" dirty="0">
                <a:solidFill>
                  <a:schemeClr val="tx1">
                    <a:lumMod val="85000"/>
                    <a:lumOff val="15000"/>
                  </a:schemeClr>
                </a:solidFill>
                <a:effectLst/>
                <a:latin typeface="Söhne"/>
              </a:rPr>
              <a:t>Strategy for Hunger: Focus on unique recipes and diverse offerings to stay competitive in the evolving fast-food landscape.</a:t>
            </a:r>
          </a:p>
        </p:txBody>
      </p:sp>
    </p:spTree>
    <p:extLst>
      <p:ext uri="{BB962C8B-B14F-4D97-AF65-F5344CB8AC3E}">
        <p14:creationId xmlns:p14="http://schemas.microsoft.com/office/powerpoint/2010/main" val="351463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C15D8B-94BE-4CFD-BA52-BE8D2A5691D4}"/>
              </a:ext>
            </a:extLst>
          </p:cNvPr>
          <p:cNvSpPr>
            <a:spLocks noGrp="1"/>
          </p:cNvSpPr>
          <p:nvPr>
            <p:ph type="title"/>
          </p:nvPr>
        </p:nvSpPr>
        <p:spPr>
          <a:xfrm>
            <a:off x="1292868" y="358614"/>
            <a:ext cx="4150804" cy="1431000"/>
          </a:xfrm>
        </p:spPr>
        <p:txBody>
          <a:bodyPr/>
          <a:lstStyle/>
          <a:p>
            <a:r>
              <a:rPr lang="en-US" dirty="0">
                <a:solidFill>
                  <a:schemeClr val="accent6">
                    <a:lumMod val="75000"/>
                  </a:schemeClr>
                </a:solidFill>
                <a:effectLst>
                  <a:outerShdw blurRad="38100" dist="38100" dir="2700000" algn="tl">
                    <a:srgbClr val="000000">
                      <a:alpha val="43137"/>
                    </a:srgbClr>
                  </a:outerShdw>
                </a:effectLst>
                <a:latin typeface="Algerian" panose="04020705040A02060702" pitchFamily="82" charset="0"/>
              </a:rPr>
              <a:t>INVESTMENT</a:t>
            </a:r>
            <a:endParaRPr lang="en-US" dirty="0">
              <a:solidFill>
                <a:schemeClr val="accent6">
                  <a:lumMod val="75000"/>
                </a:schemeClr>
              </a:solidFill>
              <a:latin typeface="Algerian" panose="04020705040A02060702" pitchFamily="82" charset="0"/>
            </a:endParaRPr>
          </a:p>
        </p:txBody>
      </p:sp>
      <p:sp>
        <p:nvSpPr>
          <p:cNvPr id="14" name="Text Placeholder 13">
            <a:extLst>
              <a:ext uri="{FF2B5EF4-FFF2-40B4-BE49-F238E27FC236}">
                <a16:creationId xmlns:a16="http://schemas.microsoft.com/office/drawing/2014/main" id="{A53FF10D-5527-4952-B591-F7CCE100C658}"/>
              </a:ext>
            </a:extLst>
          </p:cNvPr>
          <p:cNvSpPr>
            <a:spLocks noGrp="1"/>
          </p:cNvSpPr>
          <p:nvPr>
            <p:ph type="body" sz="quarter" idx="13"/>
          </p:nvPr>
        </p:nvSpPr>
        <p:spPr>
          <a:xfrm>
            <a:off x="504392" y="1789614"/>
            <a:ext cx="3534208" cy="518874"/>
          </a:xfrm>
        </p:spPr>
        <p:txBody>
          <a:bodyPr/>
          <a:lstStyle/>
          <a:p>
            <a:r>
              <a:rPr lang="en-US" dirty="0">
                <a:solidFill>
                  <a:schemeClr val="accent4">
                    <a:lumMod val="60000"/>
                    <a:lumOff val="40000"/>
                  </a:schemeClr>
                </a:solidFill>
              </a:rPr>
              <a:t>INVESTMENT</a:t>
            </a:r>
          </a:p>
        </p:txBody>
      </p:sp>
      <p:sp>
        <p:nvSpPr>
          <p:cNvPr id="15" name="Text Placeholder 14">
            <a:extLst>
              <a:ext uri="{FF2B5EF4-FFF2-40B4-BE49-F238E27FC236}">
                <a16:creationId xmlns:a16="http://schemas.microsoft.com/office/drawing/2014/main" id="{AAEA8234-005E-4355-AE0F-4DB31EB808C2}"/>
              </a:ext>
            </a:extLst>
          </p:cNvPr>
          <p:cNvSpPr>
            <a:spLocks noGrp="1"/>
          </p:cNvSpPr>
          <p:nvPr>
            <p:ph type="body" sz="quarter" idx="14"/>
          </p:nvPr>
        </p:nvSpPr>
        <p:spPr>
          <a:xfrm>
            <a:off x="504392" y="2666318"/>
            <a:ext cx="3534208" cy="3295650"/>
          </a:xfrm>
        </p:spPr>
        <p:txBody>
          <a:bodyPr>
            <a:normAutofit/>
          </a:bodyPr>
          <a:lstStyle/>
          <a:p>
            <a:pPr>
              <a:buFont typeface="Wingdings" panose="05000000000000000000" pitchFamily="2" charset="2"/>
              <a:buChar char="q"/>
            </a:pPr>
            <a:r>
              <a:rPr lang="en-US" sz="2800" b="1" dirty="0">
                <a:solidFill>
                  <a:schemeClr val="tx1">
                    <a:lumMod val="75000"/>
                    <a:lumOff val="25000"/>
                  </a:schemeClr>
                </a:solidFill>
                <a:latin typeface="Söhne"/>
              </a:rPr>
              <a:t> Amount : </a:t>
            </a:r>
            <a:r>
              <a:rPr lang="en-IN" sz="2800" b="1" dirty="0">
                <a:solidFill>
                  <a:schemeClr val="tx1">
                    <a:lumMod val="75000"/>
                    <a:lumOff val="25000"/>
                  </a:schemeClr>
                </a:solidFill>
                <a:latin typeface="Söhne"/>
              </a:rPr>
              <a:t>₹50 Lakhs</a:t>
            </a:r>
          </a:p>
          <a:p>
            <a:pPr marL="0" indent="0">
              <a:buNone/>
            </a:pPr>
            <a:endParaRPr lang="en-IN" sz="2800" b="1" dirty="0">
              <a:solidFill>
                <a:schemeClr val="tx1">
                  <a:lumMod val="75000"/>
                  <a:lumOff val="25000"/>
                </a:schemeClr>
              </a:solidFill>
              <a:latin typeface="Söhne"/>
            </a:endParaRPr>
          </a:p>
          <a:p>
            <a:pPr>
              <a:buFont typeface="Wingdings" panose="05000000000000000000" pitchFamily="2" charset="2"/>
              <a:buChar char="q"/>
            </a:pPr>
            <a:r>
              <a:rPr lang="en-IN" sz="2800" b="1" dirty="0">
                <a:solidFill>
                  <a:schemeClr val="tx1">
                    <a:lumMod val="75000"/>
                    <a:lumOff val="25000"/>
                  </a:schemeClr>
                </a:solidFill>
                <a:latin typeface="Söhne"/>
              </a:rPr>
              <a:t> Space : 1000 </a:t>
            </a:r>
            <a:r>
              <a:rPr lang="en-IN" sz="2800" b="1" dirty="0" err="1">
                <a:solidFill>
                  <a:schemeClr val="tx1">
                    <a:lumMod val="75000"/>
                    <a:lumOff val="25000"/>
                  </a:schemeClr>
                </a:solidFill>
                <a:latin typeface="Söhne"/>
              </a:rPr>
              <a:t>sqft</a:t>
            </a:r>
            <a:endParaRPr lang="en-IN" sz="2800" b="1" dirty="0">
              <a:solidFill>
                <a:schemeClr val="tx1">
                  <a:lumMod val="75000"/>
                  <a:lumOff val="25000"/>
                </a:schemeClr>
              </a:solidFill>
              <a:latin typeface="Söhne"/>
            </a:endParaRPr>
          </a:p>
          <a:p>
            <a:pPr>
              <a:buFont typeface="Wingdings" panose="05000000000000000000" pitchFamily="2" charset="2"/>
              <a:buChar char="q"/>
            </a:pPr>
            <a:endParaRPr lang="en-IN" sz="2800" b="1" dirty="0">
              <a:solidFill>
                <a:schemeClr val="tx1">
                  <a:lumMod val="75000"/>
                  <a:lumOff val="25000"/>
                </a:schemeClr>
              </a:solidFill>
              <a:latin typeface="Söhne"/>
            </a:endParaRPr>
          </a:p>
          <a:p>
            <a:pPr>
              <a:buFont typeface="Wingdings" panose="05000000000000000000" pitchFamily="2" charset="2"/>
              <a:buChar char="q"/>
            </a:pPr>
            <a:r>
              <a:rPr lang="en-US" sz="2800" b="1" dirty="0">
                <a:solidFill>
                  <a:schemeClr val="tx1">
                    <a:lumMod val="75000"/>
                    <a:lumOff val="25000"/>
                  </a:schemeClr>
                </a:solidFill>
                <a:latin typeface="Söhne"/>
              </a:rPr>
              <a:t> ROI : 24 Months</a:t>
            </a:r>
          </a:p>
        </p:txBody>
      </p:sp>
      <p:sp>
        <p:nvSpPr>
          <p:cNvPr id="16" name="Text Placeholder 15">
            <a:extLst>
              <a:ext uri="{FF2B5EF4-FFF2-40B4-BE49-F238E27FC236}">
                <a16:creationId xmlns:a16="http://schemas.microsoft.com/office/drawing/2014/main" id="{9E20DDB6-3A4E-4ADF-A61F-8925A9C30DD5}"/>
              </a:ext>
            </a:extLst>
          </p:cNvPr>
          <p:cNvSpPr>
            <a:spLocks noGrp="1"/>
          </p:cNvSpPr>
          <p:nvPr>
            <p:ph type="body" sz="quarter" idx="15"/>
          </p:nvPr>
        </p:nvSpPr>
        <p:spPr>
          <a:xfrm>
            <a:off x="4357396" y="1784110"/>
            <a:ext cx="3534208" cy="518874"/>
          </a:xfrm>
        </p:spPr>
        <p:txBody>
          <a:bodyPr/>
          <a:lstStyle/>
          <a:p>
            <a:r>
              <a:rPr lang="en-US" dirty="0">
                <a:solidFill>
                  <a:schemeClr val="accent4">
                    <a:lumMod val="60000"/>
                    <a:lumOff val="40000"/>
                  </a:schemeClr>
                </a:solidFill>
              </a:rPr>
              <a:t>KEY BENEFITS</a:t>
            </a:r>
          </a:p>
        </p:txBody>
      </p:sp>
      <p:sp>
        <p:nvSpPr>
          <p:cNvPr id="17" name="Text Placeholder 16">
            <a:extLst>
              <a:ext uri="{FF2B5EF4-FFF2-40B4-BE49-F238E27FC236}">
                <a16:creationId xmlns:a16="http://schemas.microsoft.com/office/drawing/2014/main" id="{1D1F1CAC-04A7-480E-8513-42188AF1C176}"/>
              </a:ext>
            </a:extLst>
          </p:cNvPr>
          <p:cNvSpPr>
            <a:spLocks noGrp="1"/>
          </p:cNvSpPr>
          <p:nvPr>
            <p:ph type="body" sz="quarter" idx="16"/>
          </p:nvPr>
        </p:nvSpPr>
        <p:spPr>
          <a:xfrm>
            <a:off x="4357396" y="2666318"/>
            <a:ext cx="3610947" cy="2946234"/>
          </a:xfrm>
        </p:spPr>
        <p:txBody>
          <a:bodyPr>
            <a:normAutofit fontScale="92500" lnSpcReduction="10000"/>
          </a:bodyPr>
          <a:lstStyle/>
          <a:p>
            <a:pPr>
              <a:buFont typeface="Wingdings" panose="05000000000000000000" pitchFamily="2" charset="2"/>
              <a:buChar char="v"/>
            </a:pPr>
            <a:r>
              <a:rPr lang="en-US" sz="2000" b="1" i="0" dirty="0">
                <a:solidFill>
                  <a:schemeClr val="tx1">
                    <a:lumMod val="75000"/>
                    <a:lumOff val="25000"/>
                  </a:schemeClr>
                </a:solidFill>
                <a:effectLst/>
                <a:latin typeface="Söhne"/>
              </a:rPr>
              <a:t>Convenience and Quick Service</a:t>
            </a:r>
            <a:endParaRPr lang="en-US" sz="2000" b="0" i="0" dirty="0">
              <a:solidFill>
                <a:schemeClr val="tx1">
                  <a:lumMod val="75000"/>
                  <a:lumOff val="25000"/>
                </a:schemeClr>
              </a:solidFill>
              <a:effectLst/>
              <a:latin typeface="Söhne"/>
            </a:endParaRPr>
          </a:p>
          <a:p>
            <a:pPr>
              <a:buFont typeface="Wingdings" panose="05000000000000000000" pitchFamily="2" charset="2"/>
              <a:buChar char="v"/>
            </a:pPr>
            <a:r>
              <a:rPr lang="en-US" sz="2000" b="1" i="0" dirty="0">
                <a:solidFill>
                  <a:schemeClr val="tx1">
                    <a:lumMod val="75000"/>
                    <a:lumOff val="25000"/>
                  </a:schemeClr>
                </a:solidFill>
                <a:effectLst/>
                <a:latin typeface="Söhne"/>
              </a:rPr>
              <a:t>Time-Efficient Dining Solutions</a:t>
            </a:r>
            <a:endParaRPr lang="en-US" sz="2000" b="0" i="0" dirty="0">
              <a:solidFill>
                <a:schemeClr val="tx1">
                  <a:lumMod val="75000"/>
                  <a:lumOff val="25000"/>
                </a:schemeClr>
              </a:solidFill>
              <a:effectLst/>
              <a:latin typeface="Söhne"/>
            </a:endParaRPr>
          </a:p>
          <a:p>
            <a:pPr>
              <a:buFont typeface="Wingdings" panose="05000000000000000000" pitchFamily="2" charset="2"/>
              <a:buChar char="v"/>
            </a:pPr>
            <a:r>
              <a:rPr lang="en-US" sz="2000" b="1" i="0" dirty="0">
                <a:solidFill>
                  <a:schemeClr val="tx1">
                    <a:lumMod val="75000"/>
                    <a:lumOff val="25000"/>
                  </a:schemeClr>
                </a:solidFill>
                <a:effectLst/>
                <a:latin typeface="Söhne"/>
              </a:rPr>
              <a:t>Diverse and Varied Menu Options</a:t>
            </a:r>
            <a:endParaRPr lang="en-US" sz="2000" b="0" i="0" dirty="0">
              <a:solidFill>
                <a:schemeClr val="tx1">
                  <a:lumMod val="75000"/>
                  <a:lumOff val="25000"/>
                </a:schemeClr>
              </a:solidFill>
              <a:effectLst/>
              <a:latin typeface="Söhne"/>
            </a:endParaRPr>
          </a:p>
          <a:p>
            <a:pPr>
              <a:buFont typeface="Wingdings" panose="05000000000000000000" pitchFamily="2" charset="2"/>
              <a:buChar char="v"/>
            </a:pPr>
            <a:r>
              <a:rPr lang="en-US" sz="2000" b="1" i="0" dirty="0">
                <a:solidFill>
                  <a:schemeClr val="tx1">
                    <a:lumMod val="75000"/>
                    <a:lumOff val="25000"/>
                  </a:schemeClr>
                </a:solidFill>
                <a:effectLst/>
                <a:latin typeface="Söhne"/>
              </a:rPr>
              <a:t>Affordable Dining Choices</a:t>
            </a:r>
            <a:endParaRPr lang="en-US" sz="2000" b="0" i="0" dirty="0">
              <a:solidFill>
                <a:schemeClr val="tx1">
                  <a:lumMod val="75000"/>
                  <a:lumOff val="25000"/>
                </a:schemeClr>
              </a:solidFill>
              <a:effectLst/>
              <a:latin typeface="Söhne"/>
            </a:endParaRPr>
          </a:p>
          <a:p>
            <a:pPr>
              <a:buFont typeface="Wingdings" panose="05000000000000000000" pitchFamily="2" charset="2"/>
              <a:buChar char="v"/>
            </a:pPr>
            <a:r>
              <a:rPr lang="en-US" sz="2000" b="1" i="0" dirty="0">
                <a:solidFill>
                  <a:schemeClr val="tx1">
                    <a:lumMod val="75000"/>
                    <a:lumOff val="25000"/>
                  </a:schemeClr>
                </a:solidFill>
                <a:effectLst/>
                <a:latin typeface="Söhne"/>
              </a:rPr>
              <a:t>Innovative Offerings and Customization</a:t>
            </a:r>
            <a:endParaRPr lang="en-US" sz="2000" b="0" i="0" dirty="0">
              <a:solidFill>
                <a:schemeClr val="tx1">
                  <a:lumMod val="75000"/>
                  <a:lumOff val="25000"/>
                </a:schemeClr>
              </a:solidFill>
              <a:effectLst/>
              <a:latin typeface="Söhne"/>
            </a:endParaRPr>
          </a:p>
          <a:p>
            <a:pPr>
              <a:buFont typeface="Wingdings" panose="05000000000000000000" pitchFamily="2" charset="2"/>
              <a:buChar char="v"/>
            </a:pPr>
            <a:r>
              <a:rPr lang="en-US" sz="2000" b="1" i="0" dirty="0">
                <a:solidFill>
                  <a:schemeClr val="tx1">
                    <a:lumMod val="75000"/>
                    <a:lumOff val="25000"/>
                  </a:schemeClr>
                </a:solidFill>
                <a:effectLst/>
                <a:latin typeface="Söhne"/>
              </a:rPr>
              <a:t>Global Accessibility and Consistency</a:t>
            </a:r>
            <a:endParaRPr lang="en-US" sz="2000" b="0" i="0" dirty="0">
              <a:solidFill>
                <a:schemeClr val="tx1">
                  <a:lumMod val="75000"/>
                  <a:lumOff val="25000"/>
                </a:schemeClr>
              </a:solidFill>
              <a:effectLst/>
              <a:latin typeface="Söhne"/>
            </a:endParaRPr>
          </a:p>
        </p:txBody>
      </p:sp>
      <p:sp>
        <p:nvSpPr>
          <p:cNvPr id="29" name="TextBox 28">
            <a:extLst>
              <a:ext uri="{FF2B5EF4-FFF2-40B4-BE49-F238E27FC236}">
                <a16:creationId xmlns:a16="http://schemas.microsoft.com/office/drawing/2014/main" id="{D774638B-4BF7-6C08-EED5-0B2D588A79D0}"/>
              </a:ext>
            </a:extLst>
          </p:cNvPr>
          <p:cNvSpPr txBox="1"/>
          <p:nvPr/>
        </p:nvSpPr>
        <p:spPr>
          <a:xfrm>
            <a:off x="8100509" y="1779764"/>
            <a:ext cx="3467369" cy="523220"/>
          </a:xfrm>
          <a:prstGeom prst="rect">
            <a:avLst/>
          </a:prstGeom>
          <a:noFill/>
        </p:spPr>
        <p:txBody>
          <a:bodyPr wrap="square">
            <a:spAutoFit/>
          </a:bodyPr>
          <a:lstStyle/>
          <a:p>
            <a:r>
              <a:rPr lang="en-IN" sz="2800" b="1" dirty="0">
                <a:solidFill>
                  <a:schemeClr val="accent4">
                    <a:lumMod val="60000"/>
                    <a:lumOff val="40000"/>
                  </a:schemeClr>
                </a:solidFill>
              </a:rPr>
              <a:t>DETAILS</a:t>
            </a:r>
          </a:p>
        </p:txBody>
      </p:sp>
      <p:sp>
        <p:nvSpPr>
          <p:cNvPr id="31" name="TextBox 30">
            <a:extLst>
              <a:ext uri="{FF2B5EF4-FFF2-40B4-BE49-F238E27FC236}">
                <a16:creationId xmlns:a16="http://schemas.microsoft.com/office/drawing/2014/main" id="{1C39EFA5-3B7A-10EE-1BDC-5B2DE8AAA3D7}"/>
              </a:ext>
            </a:extLst>
          </p:cNvPr>
          <p:cNvSpPr txBox="1"/>
          <p:nvPr/>
        </p:nvSpPr>
        <p:spPr>
          <a:xfrm>
            <a:off x="8100509" y="2666318"/>
            <a:ext cx="3928188" cy="4735655"/>
          </a:xfrm>
          <a:prstGeom prst="rect">
            <a:avLst/>
          </a:prstGeom>
          <a:noFill/>
        </p:spPr>
        <p:txBody>
          <a:bodyPr wrap="square">
            <a:spAutoFit/>
          </a:bodyPr>
          <a:lstStyle/>
          <a:p>
            <a:pPr marL="228600" indent="-228600">
              <a:lnSpc>
                <a:spcPct val="80000"/>
              </a:lnSpc>
              <a:spcBef>
                <a:spcPts val="1000"/>
              </a:spcBef>
              <a:buFont typeface="Wingdings" panose="05000000000000000000" pitchFamily="2" charset="2"/>
              <a:buChar char="v"/>
            </a:pPr>
            <a:r>
              <a:rPr lang="en-IN" sz="1900" b="1" dirty="0">
                <a:solidFill>
                  <a:schemeClr val="tx1">
                    <a:lumMod val="75000"/>
                    <a:lumOff val="25000"/>
                  </a:schemeClr>
                </a:solidFill>
                <a:latin typeface="Söhne"/>
              </a:rPr>
              <a:t>Place : Near IT Park</a:t>
            </a:r>
          </a:p>
          <a:p>
            <a:pPr marL="228600" indent="-228600">
              <a:lnSpc>
                <a:spcPct val="80000"/>
              </a:lnSpc>
              <a:spcBef>
                <a:spcPts val="1000"/>
              </a:spcBef>
              <a:buFont typeface="Wingdings" panose="05000000000000000000" pitchFamily="2" charset="2"/>
              <a:buChar char="v"/>
            </a:pPr>
            <a:endParaRPr lang="en-IN" sz="1900" b="1" dirty="0">
              <a:solidFill>
                <a:schemeClr val="tx1">
                  <a:lumMod val="75000"/>
                  <a:lumOff val="25000"/>
                </a:schemeClr>
              </a:solidFill>
              <a:latin typeface="Söhne"/>
            </a:endParaRPr>
          </a:p>
          <a:p>
            <a:pPr marL="228600" indent="-228600">
              <a:lnSpc>
                <a:spcPct val="80000"/>
              </a:lnSpc>
              <a:spcBef>
                <a:spcPts val="1000"/>
              </a:spcBef>
              <a:buFont typeface="Wingdings" panose="05000000000000000000" pitchFamily="2" charset="2"/>
              <a:buChar char="v"/>
            </a:pPr>
            <a:r>
              <a:rPr lang="en-IN" sz="1900" b="1" dirty="0">
                <a:solidFill>
                  <a:schemeClr val="tx1">
                    <a:lumMod val="75000"/>
                    <a:lumOff val="25000"/>
                  </a:schemeClr>
                </a:solidFill>
                <a:latin typeface="Söhne"/>
              </a:rPr>
              <a:t>Type : Veg and </a:t>
            </a:r>
            <a:r>
              <a:rPr lang="en-IN" sz="1900" b="1" dirty="0" err="1">
                <a:solidFill>
                  <a:schemeClr val="tx1">
                    <a:lumMod val="75000"/>
                    <a:lumOff val="25000"/>
                  </a:schemeClr>
                </a:solidFill>
                <a:latin typeface="Söhne"/>
              </a:rPr>
              <a:t>NonVeg</a:t>
            </a:r>
            <a:endParaRPr lang="en-IN" sz="1900" b="1" dirty="0">
              <a:solidFill>
                <a:schemeClr val="tx1">
                  <a:lumMod val="75000"/>
                  <a:lumOff val="25000"/>
                </a:schemeClr>
              </a:solidFill>
              <a:latin typeface="Söhne"/>
            </a:endParaRPr>
          </a:p>
          <a:p>
            <a:pPr marL="228600" indent="-228600">
              <a:lnSpc>
                <a:spcPct val="80000"/>
              </a:lnSpc>
              <a:spcBef>
                <a:spcPts val="1000"/>
              </a:spcBef>
              <a:buFont typeface="Wingdings" panose="05000000000000000000" pitchFamily="2" charset="2"/>
              <a:buChar char="v"/>
            </a:pPr>
            <a:endParaRPr lang="en-IN" sz="1900" b="1" dirty="0">
              <a:solidFill>
                <a:schemeClr val="tx1">
                  <a:lumMod val="75000"/>
                  <a:lumOff val="25000"/>
                </a:schemeClr>
              </a:solidFill>
              <a:latin typeface="Söhne"/>
            </a:endParaRPr>
          </a:p>
          <a:p>
            <a:pPr marL="228600" indent="-228600">
              <a:lnSpc>
                <a:spcPct val="80000"/>
              </a:lnSpc>
              <a:spcBef>
                <a:spcPts val="1000"/>
              </a:spcBef>
              <a:buFont typeface="Wingdings" panose="05000000000000000000" pitchFamily="2" charset="2"/>
              <a:buChar char="v"/>
            </a:pPr>
            <a:r>
              <a:rPr lang="en-IN" sz="1900" b="1" dirty="0">
                <a:solidFill>
                  <a:schemeClr val="tx1">
                    <a:lumMod val="75000"/>
                    <a:lumOff val="25000"/>
                  </a:schemeClr>
                </a:solidFill>
                <a:latin typeface="Söhne"/>
              </a:rPr>
              <a:t>Delivery: </a:t>
            </a:r>
            <a:r>
              <a:rPr lang="en-IN" sz="1900" b="1" dirty="0" err="1">
                <a:solidFill>
                  <a:schemeClr val="tx1">
                    <a:lumMod val="75000"/>
                    <a:lumOff val="25000"/>
                  </a:schemeClr>
                </a:solidFill>
                <a:latin typeface="Söhne"/>
              </a:rPr>
              <a:t>swiggy</a:t>
            </a:r>
            <a:r>
              <a:rPr lang="en-IN" sz="1900" b="1" dirty="0">
                <a:solidFill>
                  <a:schemeClr val="tx1">
                    <a:lumMod val="75000"/>
                    <a:lumOff val="25000"/>
                  </a:schemeClr>
                </a:solidFill>
                <a:latin typeface="Söhne"/>
              </a:rPr>
              <a:t> Zomato</a:t>
            </a:r>
          </a:p>
          <a:p>
            <a:pPr marL="228600" indent="-228600">
              <a:lnSpc>
                <a:spcPct val="80000"/>
              </a:lnSpc>
              <a:spcBef>
                <a:spcPts val="1000"/>
              </a:spcBef>
              <a:buFont typeface="Wingdings" panose="05000000000000000000" pitchFamily="2" charset="2"/>
              <a:buChar char="v"/>
            </a:pPr>
            <a:endParaRPr lang="en-IN" sz="1900" b="1" dirty="0">
              <a:solidFill>
                <a:schemeClr val="tx1">
                  <a:lumMod val="75000"/>
                  <a:lumOff val="25000"/>
                </a:schemeClr>
              </a:solidFill>
              <a:latin typeface="Söhne"/>
            </a:endParaRPr>
          </a:p>
          <a:p>
            <a:pPr marL="228600" indent="-228600">
              <a:lnSpc>
                <a:spcPct val="80000"/>
              </a:lnSpc>
              <a:spcBef>
                <a:spcPts val="1000"/>
              </a:spcBef>
              <a:buFont typeface="Wingdings" panose="05000000000000000000" pitchFamily="2" charset="2"/>
              <a:buChar char="v"/>
            </a:pPr>
            <a:r>
              <a:rPr lang="en-IN" sz="1900" b="1" dirty="0">
                <a:solidFill>
                  <a:schemeClr val="tx1">
                    <a:lumMod val="75000"/>
                    <a:lumOff val="25000"/>
                  </a:schemeClr>
                </a:solidFill>
                <a:latin typeface="Söhne"/>
              </a:rPr>
              <a:t>Seating capacity: 35-45</a:t>
            </a:r>
          </a:p>
          <a:p>
            <a:pPr marL="228600" indent="-228600">
              <a:lnSpc>
                <a:spcPct val="80000"/>
              </a:lnSpc>
              <a:spcBef>
                <a:spcPts val="1000"/>
              </a:spcBef>
              <a:buFont typeface="Wingdings" panose="05000000000000000000" pitchFamily="2" charset="2"/>
              <a:buChar char="v"/>
            </a:pPr>
            <a:endParaRPr lang="en-IN" sz="1900" b="1" dirty="0">
              <a:solidFill>
                <a:schemeClr val="tx1">
                  <a:lumMod val="75000"/>
                  <a:lumOff val="25000"/>
                </a:schemeClr>
              </a:solidFill>
              <a:latin typeface="Söhne"/>
            </a:endParaRPr>
          </a:p>
          <a:p>
            <a:pPr marL="228600" indent="-228600">
              <a:lnSpc>
                <a:spcPct val="80000"/>
              </a:lnSpc>
              <a:spcBef>
                <a:spcPts val="1000"/>
              </a:spcBef>
              <a:buFont typeface="Wingdings" panose="05000000000000000000" pitchFamily="2" charset="2"/>
              <a:buChar char="v"/>
            </a:pPr>
            <a:r>
              <a:rPr lang="en-IN" sz="1900" b="1" dirty="0">
                <a:solidFill>
                  <a:schemeClr val="tx1">
                    <a:lumMod val="75000"/>
                    <a:lumOff val="25000"/>
                  </a:schemeClr>
                </a:solidFill>
                <a:latin typeface="Söhne"/>
              </a:rPr>
              <a:t>Timing : 11am - 12 pm</a:t>
            </a:r>
          </a:p>
          <a:p>
            <a:pPr marL="228600" indent="-228600">
              <a:lnSpc>
                <a:spcPct val="80000"/>
              </a:lnSpc>
              <a:spcBef>
                <a:spcPts val="1000"/>
              </a:spcBef>
              <a:buFont typeface="Wingdings" panose="05000000000000000000" pitchFamily="2" charset="2"/>
              <a:buChar char="v"/>
            </a:pPr>
            <a:endParaRPr lang="en-IN" sz="1900" b="1" dirty="0">
              <a:solidFill>
                <a:schemeClr val="tx1">
                  <a:lumMod val="75000"/>
                  <a:lumOff val="25000"/>
                </a:schemeClr>
              </a:solidFill>
              <a:latin typeface="Söhne"/>
            </a:endParaRPr>
          </a:p>
          <a:p>
            <a:pPr marL="228600" indent="-228600">
              <a:lnSpc>
                <a:spcPct val="80000"/>
              </a:lnSpc>
              <a:spcBef>
                <a:spcPts val="1000"/>
              </a:spcBef>
              <a:buFont typeface="Wingdings" panose="05000000000000000000" pitchFamily="2" charset="2"/>
              <a:buChar char="v"/>
            </a:pPr>
            <a:r>
              <a:rPr lang="en-US" sz="1900" b="1" dirty="0">
                <a:solidFill>
                  <a:schemeClr val="tx1">
                    <a:lumMod val="75000"/>
                    <a:lumOff val="25000"/>
                  </a:schemeClr>
                </a:solidFill>
                <a:latin typeface="Söhne"/>
              </a:rPr>
              <a:t>Discounts : 5 to 10 percent(combo            orders),special days</a:t>
            </a:r>
          </a:p>
          <a:p>
            <a:endParaRPr lang="en-US" dirty="0">
              <a:solidFill>
                <a:schemeClr val="tx1">
                  <a:lumMod val="75000"/>
                  <a:lumOff val="25000"/>
                </a:schemeClr>
              </a:solidFill>
            </a:endParaRPr>
          </a:p>
          <a:p>
            <a:endParaRPr lang="en-IN" dirty="0">
              <a:solidFill>
                <a:schemeClr val="tx1">
                  <a:lumMod val="75000"/>
                  <a:lumOff val="25000"/>
                </a:schemeClr>
              </a:solidFill>
            </a:endParaRPr>
          </a:p>
        </p:txBody>
      </p:sp>
    </p:spTree>
    <p:extLst>
      <p:ext uri="{BB962C8B-B14F-4D97-AF65-F5344CB8AC3E}">
        <p14:creationId xmlns:p14="http://schemas.microsoft.com/office/powerpoint/2010/main" val="426930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2232251" y="475861"/>
            <a:ext cx="4775039" cy="1306285"/>
          </a:xfrm>
        </p:spPr>
        <p:txBody>
          <a:bodyPr>
            <a:normAutofit/>
          </a:bodyPr>
          <a:lstStyle/>
          <a:p>
            <a:r>
              <a:rPr lang="en-IN" sz="3600" dirty="0">
                <a:solidFill>
                  <a:schemeClr val="accent1">
                    <a:lumMod val="50000"/>
                  </a:schemeClr>
                </a:solidFill>
                <a:latin typeface="Algerian" panose="04020705040A02060702" pitchFamily="82" charset="0"/>
              </a:rPr>
              <a:t>Why Hunger Over Others</a:t>
            </a:r>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a:xfrm>
            <a:off x="1320963" y="2125737"/>
            <a:ext cx="5434400" cy="4666949"/>
          </a:xfrm>
        </p:spPr>
        <p:txBody>
          <a:bodyPr>
            <a:normAutofit/>
          </a:bodyPr>
          <a:lstStyle/>
          <a:p>
            <a:pPr algn="l"/>
            <a:r>
              <a:rPr lang="en-US" sz="2400" b="1" i="0" dirty="0">
                <a:solidFill>
                  <a:schemeClr val="tx1">
                    <a:lumMod val="75000"/>
                    <a:lumOff val="25000"/>
                  </a:schemeClr>
                </a:solidFill>
                <a:effectLst/>
                <a:latin typeface="Söhne"/>
              </a:rPr>
              <a:t>Quality Ingredients</a:t>
            </a:r>
            <a:endParaRPr lang="en-US" sz="2400" b="0" i="0" dirty="0">
              <a:solidFill>
                <a:schemeClr val="tx1">
                  <a:lumMod val="75000"/>
                  <a:lumOff val="25000"/>
                </a:schemeClr>
              </a:solidFill>
              <a:effectLst/>
              <a:latin typeface="Söhne"/>
            </a:endParaRPr>
          </a:p>
          <a:p>
            <a:pPr algn="l"/>
            <a:r>
              <a:rPr lang="en-US" sz="2400" b="1" i="0" dirty="0">
                <a:solidFill>
                  <a:schemeClr val="tx1">
                    <a:lumMod val="75000"/>
                    <a:lumOff val="25000"/>
                  </a:schemeClr>
                </a:solidFill>
                <a:effectLst/>
                <a:latin typeface="Söhne"/>
              </a:rPr>
              <a:t>Unique and Diverse Menu</a:t>
            </a:r>
          </a:p>
          <a:p>
            <a:pPr algn="l"/>
            <a:r>
              <a:rPr lang="en-US" sz="2400" b="1" i="0" dirty="0">
                <a:solidFill>
                  <a:schemeClr val="tx1">
                    <a:lumMod val="75000"/>
                    <a:lumOff val="25000"/>
                  </a:schemeClr>
                </a:solidFill>
                <a:effectLst/>
                <a:latin typeface="Söhne"/>
              </a:rPr>
              <a:t>Standard Discounts</a:t>
            </a:r>
          </a:p>
          <a:p>
            <a:pPr algn="l"/>
            <a:r>
              <a:rPr lang="en-US" sz="2400" b="1" i="0" dirty="0">
                <a:effectLst/>
                <a:latin typeface="Söhne"/>
              </a:rPr>
              <a:t>Efficient Operations and Quick Service</a:t>
            </a:r>
          </a:p>
          <a:p>
            <a:pPr algn="l"/>
            <a:r>
              <a:rPr lang="en-IN" sz="2400" b="1" i="0" dirty="0">
                <a:effectLst/>
                <a:latin typeface="Söhne"/>
              </a:rPr>
              <a:t>Continuous Menu Evolution</a:t>
            </a:r>
            <a:endParaRPr lang="en-US" sz="2400" b="1" dirty="0">
              <a:latin typeface="Söhne"/>
            </a:endParaRPr>
          </a:p>
          <a:p>
            <a:pPr algn="l"/>
            <a:r>
              <a:rPr lang="en-IN" sz="2400" b="1" i="0" dirty="0">
                <a:effectLst/>
                <a:latin typeface="Söhne"/>
              </a:rPr>
              <a:t>Diverse Menu Options</a:t>
            </a:r>
            <a:endParaRPr lang="en-US" sz="2400" b="1" i="0" dirty="0">
              <a:effectLst/>
              <a:latin typeface="Söhne"/>
            </a:endParaRPr>
          </a:p>
          <a:p>
            <a:pPr algn="l"/>
            <a:r>
              <a:rPr lang="en-IN" sz="2400" b="1" i="0" dirty="0">
                <a:effectLst/>
                <a:latin typeface="Söhne"/>
              </a:rPr>
              <a:t>Innovation and Customization</a:t>
            </a:r>
            <a:endParaRPr lang="en-US" sz="2400" b="1" dirty="0">
              <a:solidFill>
                <a:schemeClr val="tx1">
                  <a:lumMod val="75000"/>
                  <a:lumOff val="25000"/>
                </a:schemeClr>
              </a:solidFill>
              <a:latin typeface="Söhne"/>
            </a:endParaRPr>
          </a:p>
        </p:txBody>
      </p:sp>
      <p:pic>
        <p:nvPicPr>
          <p:cNvPr id="59" name="Picture Placeholder 58" descr="Colorful Unicorn Biscuit">
            <a:extLst>
              <a:ext uri="{FF2B5EF4-FFF2-40B4-BE49-F238E27FC236}">
                <a16:creationId xmlns:a16="http://schemas.microsoft.com/office/drawing/2014/main" id="{FEDEE1A4-7174-4153-B6F5-C500B3C97560}"/>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6423487" y="929609"/>
            <a:ext cx="2518114" cy="2518114"/>
          </a:xfrm>
        </p:spPr>
      </p:pic>
      <p:pic>
        <p:nvPicPr>
          <p:cNvPr id="55" name="Picture Placeholder 54" descr="Colorful Biscuits with smiley faces on them">
            <a:extLst>
              <a:ext uri="{FF2B5EF4-FFF2-40B4-BE49-F238E27FC236}">
                <a16:creationId xmlns:a16="http://schemas.microsoft.com/office/drawing/2014/main" id="{771EED1D-F177-4F26-9BF3-74717177BC4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9090426" y="86636"/>
            <a:ext cx="2952748" cy="2952748"/>
          </a:xfrm>
        </p:spPr>
      </p:pic>
      <p:pic>
        <p:nvPicPr>
          <p:cNvPr id="51" name="Picture Placeholder 50" descr="Colorful Unicorn Biscuits">
            <a:extLst>
              <a:ext uri="{FF2B5EF4-FFF2-40B4-BE49-F238E27FC236}">
                <a16:creationId xmlns:a16="http://schemas.microsoft.com/office/drawing/2014/main" id="{24E25DA2-AA49-400A-8535-7267DFF6700D}"/>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7682545" y="3175909"/>
            <a:ext cx="3454390" cy="3454390"/>
          </a:xfrm>
        </p:spPr>
      </p:pic>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86191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09C3A7-31E6-4EE8-BF99-2440C094C970}"/>
              </a:ext>
            </a:extLst>
          </p:cNvPr>
          <p:cNvSpPr>
            <a:spLocks noGrp="1"/>
          </p:cNvSpPr>
          <p:nvPr>
            <p:ph type="ctrTitle"/>
          </p:nvPr>
        </p:nvSpPr>
        <p:spPr>
          <a:xfrm>
            <a:off x="7012297" y="786881"/>
            <a:ext cx="4203323" cy="2927350"/>
          </a:xfrm>
        </p:spPr>
        <p:txBody>
          <a:bodyPr/>
          <a:lstStyle/>
          <a:p>
            <a:r>
              <a:rPr lang="en-US" dirty="0"/>
              <a:t>THANK YOU</a:t>
            </a:r>
          </a:p>
        </p:txBody>
      </p:sp>
      <p:sp>
        <p:nvSpPr>
          <p:cNvPr id="8" name="Subtitle 7">
            <a:extLst>
              <a:ext uri="{FF2B5EF4-FFF2-40B4-BE49-F238E27FC236}">
                <a16:creationId xmlns:a16="http://schemas.microsoft.com/office/drawing/2014/main" id="{E0BE5AE7-0A6C-4369-BD8C-2F815E4F3E2F}"/>
              </a:ext>
            </a:extLst>
          </p:cNvPr>
          <p:cNvSpPr>
            <a:spLocks noGrp="1"/>
          </p:cNvSpPr>
          <p:nvPr>
            <p:ph type="subTitle" idx="1"/>
          </p:nvPr>
        </p:nvSpPr>
        <p:spPr>
          <a:xfrm>
            <a:off x="6736702" y="3970527"/>
            <a:ext cx="4792663" cy="1647919"/>
          </a:xfrm>
        </p:spPr>
        <p:txBody>
          <a:bodyPr>
            <a:normAutofit/>
          </a:bodyPr>
          <a:lstStyle/>
          <a:p>
            <a:r>
              <a:rPr lang="en-US" dirty="0"/>
              <a:t>SAMUEL</a:t>
            </a:r>
          </a:p>
          <a:p>
            <a:r>
              <a:rPr lang="en-US" sz="2000" dirty="0">
                <a:hlinkClick r:id="rId3"/>
              </a:rPr>
              <a:t>morlensamuels@gmail.com</a:t>
            </a:r>
            <a:endParaRPr lang="en-US" sz="2000" dirty="0"/>
          </a:p>
          <a:p>
            <a:r>
              <a:rPr lang="en-US" sz="2000" dirty="0"/>
              <a:t> </a:t>
            </a:r>
          </a:p>
        </p:txBody>
      </p:sp>
      <p:pic>
        <p:nvPicPr>
          <p:cNvPr id="17" name="Picture Placeholder 16" descr="Pink Cupcakes">
            <a:extLst>
              <a:ext uri="{FF2B5EF4-FFF2-40B4-BE49-F238E27FC236}">
                <a16:creationId xmlns:a16="http://schemas.microsoft.com/office/drawing/2014/main" id="{1537BDD2-04FD-449B-AD72-208CDFEE856D}"/>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1292225" y="1149350"/>
            <a:ext cx="4792663" cy="4227513"/>
          </a:xfrm>
        </p:spPr>
      </p:pic>
    </p:spTree>
    <p:extLst>
      <p:ext uri="{BB962C8B-B14F-4D97-AF65-F5344CB8AC3E}">
        <p14:creationId xmlns:p14="http://schemas.microsoft.com/office/powerpoint/2010/main" val="679062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443-10BC-4078-8CF2-23E75B0CC2D2}"/>
              </a:ext>
            </a:extLst>
          </p:cNvPr>
          <p:cNvSpPr>
            <a:spLocks noGrp="1"/>
          </p:cNvSpPr>
          <p:nvPr>
            <p:ph type="title"/>
          </p:nvPr>
        </p:nvSpPr>
        <p:spPr>
          <a:xfrm>
            <a:off x="5956784" y="396117"/>
            <a:ext cx="5217172" cy="1158857"/>
          </a:xfrm>
        </p:spPr>
        <p:txBody>
          <a:bodyPr/>
          <a:lstStyle/>
          <a:p>
            <a:r>
              <a:rPr lang="en-US" dirty="0">
                <a:solidFill>
                  <a:srgbClr val="C00000"/>
                </a:solidFill>
                <a:latin typeface="Algerian" panose="04020705040A02060702" pitchFamily="82" charset="0"/>
              </a:rPr>
              <a:t>Agenda</a:t>
            </a:r>
          </a:p>
        </p:txBody>
      </p:sp>
      <p:sp>
        <p:nvSpPr>
          <p:cNvPr id="3" name="Content Placeholder 2">
            <a:extLst>
              <a:ext uri="{FF2B5EF4-FFF2-40B4-BE49-F238E27FC236}">
                <a16:creationId xmlns:a16="http://schemas.microsoft.com/office/drawing/2014/main" id="{8CDA3474-C14B-42A3-AF12-888807AB7218}"/>
              </a:ext>
            </a:extLst>
          </p:cNvPr>
          <p:cNvSpPr>
            <a:spLocks noGrp="1"/>
          </p:cNvSpPr>
          <p:nvPr>
            <p:ph idx="1"/>
          </p:nvPr>
        </p:nvSpPr>
        <p:spPr>
          <a:xfrm>
            <a:off x="5956783" y="1747592"/>
            <a:ext cx="5217173" cy="4351338"/>
          </a:xfrm>
        </p:spPr>
        <p:txBody>
          <a:bodyPr>
            <a:normAutofit/>
          </a:bodyPr>
          <a:lstStyle/>
          <a:p>
            <a:pPr marL="342900" indent="-342900" algn="l">
              <a:buFont typeface="Wingdings" panose="05000000000000000000" pitchFamily="2" charset="2"/>
              <a:buChar char="v"/>
            </a:pPr>
            <a:r>
              <a:rPr lang="en-IN" dirty="0">
                <a:solidFill>
                  <a:schemeClr val="accent1">
                    <a:lumMod val="50000"/>
                  </a:schemeClr>
                </a:solidFill>
              </a:rPr>
              <a:t>Introduction</a:t>
            </a:r>
          </a:p>
          <a:p>
            <a:pPr marL="342900" indent="-342900">
              <a:buFont typeface="Wingdings" panose="05000000000000000000" pitchFamily="2" charset="2"/>
              <a:buChar char="v"/>
            </a:pPr>
            <a:r>
              <a:rPr lang="en-IN" dirty="0">
                <a:solidFill>
                  <a:schemeClr val="accent1">
                    <a:lumMod val="50000"/>
                  </a:schemeClr>
                </a:solidFill>
              </a:rPr>
              <a:t>Industry Overview</a:t>
            </a:r>
          </a:p>
          <a:p>
            <a:pPr marL="342900" indent="-342900">
              <a:buFont typeface="Wingdings" panose="05000000000000000000" pitchFamily="2" charset="2"/>
              <a:buChar char="v"/>
            </a:pPr>
            <a:r>
              <a:rPr lang="en-US" dirty="0">
                <a:solidFill>
                  <a:schemeClr val="accent1">
                    <a:lumMod val="50000"/>
                  </a:schemeClr>
                </a:solidFill>
              </a:rPr>
              <a:t>Hunger's Unique Selling Proposition</a:t>
            </a:r>
          </a:p>
          <a:p>
            <a:pPr marL="342900" indent="-342900">
              <a:buFont typeface="Wingdings" panose="05000000000000000000" pitchFamily="2" charset="2"/>
              <a:buChar char="v"/>
            </a:pPr>
            <a:r>
              <a:rPr lang="en-IN" dirty="0">
                <a:solidFill>
                  <a:schemeClr val="accent1">
                    <a:lumMod val="50000"/>
                  </a:schemeClr>
                </a:solidFill>
              </a:rPr>
              <a:t>SWOT Analysis</a:t>
            </a:r>
          </a:p>
          <a:p>
            <a:pPr marL="342900" indent="-342900">
              <a:buFont typeface="Wingdings" panose="05000000000000000000" pitchFamily="2" charset="2"/>
              <a:buChar char="v"/>
            </a:pPr>
            <a:r>
              <a:rPr lang="en-IN" dirty="0">
                <a:solidFill>
                  <a:schemeClr val="accent1">
                    <a:lumMod val="50000"/>
                  </a:schemeClr>
                </a:solidFill>
              </a:rPr>
              <a:t>Competitor Analysis</a:t>
            </a:r>
          </a:p>
          <a:p>
            <a:pPr marL="342900" indent="-342900">
              <a:buFont typeface="Wingdings" panose="05000000000000000000" pitchFamily="2" charset="2"/>
              <a:buChar char="v"/>
            </a:pPr>
            <a:r>
              <a:rPr lang="en-IN" dirty="0">
                <a:solidFill>
                  <a:schemeClr val="accent1">
                    <a:lumMod val="50000"/>
                  </a:schemeClr>
                </a:solidFill>
              </a:rPr>
              <a:t>Investment Details</a:t>
            </a:r>
          </a:p>
          <a:p>
            <a:pPr marL="342900" indent="-342900">
              <a:buFont typeface="Wingdings" panose="05000000000000000000" pitchFamily="2" charset="2"/>
              <a:buChar char="v"/>
            </a:pPr>
            <a:r>
              <a:rPr lang="en-IN" dirty="0">
                <a:solidFill>
                  <a:schemeClr val="accent1">
                    <a:lumMod val="50000"/>
                  </a:schemeClr>
                </a:solidFill>
              </a:rPr>
              <a:t>Why Hunger Over Others</a:t>
            </a:r>
          </a:p>
        </p:txBody>
      </p:sp>
      <p:grpSp>
        <p:nvGrpSpPr>
          <p:cNvPr id="10" name="Graphic 4">
            <a:extLst>
              <a:ext uri="{FF2B5EF4-FFF2-40B4-BE49-F238E27FC236}">
                <a16:creationId xmlns:a16="http://schemas.microsoft.com/office/drawing/2014/main" id="{B3F06BA9-200A-4546-8C17-44B9F05FF8EF}"/>
              </a:ext>
              <a:ext uri="{C183D7F6-B498-43B3-948B-1728B52AA6E4}">
                <adec:decorative xmlns:adec="http://schemas.microsoft.com/office/drawing/2017/decorative" val="1"/>
              </a:ext>
            </a:extLst>
          </p:cNvPr>
          <p:cNvGrpSpPr/>
          <p:nvPr/>
        </p:nvGrpSpPr>
        <p:grpSpPr>
          <a:xfrm>
            <a:off x="3905471" y="4389402"/>
            <a:ext cx="975170" cy="975170"/>
            <a:chOff x="5829300" y="3162300"/>
            <a:chExt cx="532257" cy="532257"/>
          </a:xfrm>
          <a:solidFill>
            <a:schemeClr val="tx1"/>
          </a:solidFill>
        </p:grpSpPr>
        <p:sp>
          <p:nvSpPr>
            <p:cNvPr id="11" name="Freeform: Shape 10">
              <a:extLst>
                <a:ext uri="{FF2B5EF4-FFF2-40B4-BE49-F238E27FC236}">
                  <a16:creationId xmlns:a16="http://schemas.microsoft.com/office/drawing/2014/main"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8" name="Picture Placeholder 7">
            <a:extLst>
              <a:ext uri="{FF2B5EF4-FFF2-40B4-BE49-F238E27FC236}">
                <a16:creationId xmlns:a16="http://schemas.microsoft.com/office/drawing/2014/main" id="{7859EFA0-C0C5-5ED7-04D7-8DD706727DCD}"/>
              </a:ext>
            </a:extLst>
          </p:cNvPr>
          <p:cNvSpPr>
            <a:spLocks noGrp="1"/>
          </p:cNvSpPr>
          <p:nvPr>
            <p:ph type="pic" sz="quarter" idx="13"/>
          </p:nvPr>
        </p:nvSpPr>
        <p:spPr>
          <a:xfrm>
            <a:off x="1526293" y="1554582"/>
            <a:ext cx="3573228" cy="3220665"/>
          </a:xfrm>
        </p:spPr>
      </p:sp>
      <p:pic>
        <p:nvPicPr>
          <p:cNvPr id="2052" name="Picture 4" descr="Fast Food Infographics presentation template ">
            <a:extLst>
              <a:ext uri="{FF2B5EF4-FFF2-40B4-BE49-F238E27FC236}">
                <a16:creationId xmlns:a16="http://schemas.microsoft.com/office/drawing/2014/main" id="{BA88FC87-E840-48C2-9987-FD9850BB6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46" y="1485475"/>
            <a:ext cx="5194906" cy="331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a:xfrm>
            <a:off x="938907" y="282800"/>
            <a:ext cx="5217172" cy="1288673"/>
          </a:xfrm>
        </p:spPr>
        <p:txBody>
          <a:bodyPr/>
          <a:lstStyle/>
          <a:p>
            <a:r>
              <a:rPr lang="en-US" dirty="0">
                <a:solidFill>
                  <a:srgbClr val="00CC66"/>
                </a:solidFill>
                <a:latin typeface="Algerian" panose="04020705040A02060702" pitchFamily="82" charset="0"/>
              </a:rPr>
              <a:t>Introduction</a:t>
            </a:r>
          </a:p>
        </p:txBody>
      </p:sp>
      <p:sp>
        <p:nvSpPr>
          <p:cNvPr id="10" name="Content Placeholder 9">
            <a:extLst>
              <a:ext uri="{FF2B5EF4-FFF2-40B4-BE49-F238E27FC236}">
                <a16:creationId xmlns:a16="http://schemas.microsoft.com/office/drawing/2014/main" id="{BE75E95A-A6B3-43C7-A552-1EAFCCA0A1EA}"/>
              </a:ext>
            </a:extLst>
          </p:cNvPr>
          <p:cNvSpPr>
            <a:spLocks noGrp="1"/>
          </p:cNvSpPr>
          <p:nvPr>
            <p:ph idx="1"/>
          </p:nvPr>
        </p:nvSpPr>
        <p:spPr>
          <a:xfrm>
            <a:off x="938906" y="1715151"/>
            <a:ext cx="5217173" cy="4351338"/>
          </a:xfrm>
        </p:spPr>
        <p:txBody>
          <a:bodyPr>
            <a:normAutofit/>
          </a:bodyPr>
          <a:lstStyle/>
          <a:p>
            <a:r>
              <a:rPr lang="en-US" b="0" i="0" dirty="0">
                <a:solidFill>
                  <a:schemeClr val="tx1">
                    <a:lumMod val="85000"/>
                    <a:lumOff val="15000"/>
                  </a:schemeClr>
                </a:solidFill>
                <a:effectLst/>
                <a:latin typeface="Söhne"/>
              </a:rPr>
              <a:t>"Welcome, esteemed guests. Today, I'm thrilled to unveil a lucrative opportunity in the food industry—Hunger. With a focus on pizza, burgers, and chicken-based fast food, Hunger emerges as a culinary trailblazer, offering not just a franchise but a flavorful investment. This journey promises a fusion of quality, efficiency, and a diverse menu, making Hunger the prime choice for entrepreneurial success. Join us as we explore why Hunger is the ultimate destination for those seeking a delectable and prosperous venture."</a:t>
            </a:r>
            <a:endParaRPr lang="en-US" dirty="0">
              <a:solidFill>
                <a:schemeClr val="tx1">
                  <a:lumMod val="85000"/>
                  <a:lumOff val="15000"/>
                </a:schemeClr>
              </a:solidFill>
            </a:endParaRPr>
          </a:p>
        </p:txBody>
      </p:sp>
      <p:pic>
        <p:nvPicPr>
          <p:cNvPr id="365" name="Picture Placeholder 364" descr="A picture containing person, food, baking, dish">
            <a:extLst>
              <a:ext uri="{FF2B5EF4-FFF2-40B4-BE49-F238E27FC236}">
                <a16:creationId xmlns:a16="http://schemas.microsoft.com/office/drawing/2014/main" id="{5D035A4A-01E8-44C3-9E7B-2F3ACBCD936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235389" y="322503"/>
            <a:ext cx="4114800" cy="2931037"/>
          </a:xfrm>
        </p:spPr>
      </p:pic>
      <p:pic>
        <p:nvPicPr>
          <p:cNvPr id="11" name="Picture Placeholder 10" descr="Colorful biscuits">
            <a:extLst>
              <a:ext uri="{FF2B5EF4-FFF2-40B4-BE49-F238E27FC236}">
                <a16:creationId xmlns:a16="http://schemas.microsoft.com/office/drawing/2014/main" id="{D4A20C46-A075-4415-A172-F3722C0ADE8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7235389" y="3370011"/>
            <a:ext cx="4114799" cy="2931036"/>
          </a:xfrm>
        </p:spPr>
      </p:pic>
    </p:spTree>
    <p:extLst>
      <p:ext uri="{BB962C8B-B14F-4D97-AF65-F5344CB8AC3E}">
        <p14:creationId xmlns:p14="http://schemas.microsoft.com/office/powerpoint/2010/main" val="27080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AE00E-3BDF-4D30-9783-F4262EB668F3}"/>
              </a:ext>
            </a:extLst>
          </p:cNvPr>
          <p:cNvSpPr>
            <a:spLocks noGrp="1"/>
          </p:cNvSpPr>
          <p:nvPr>
            <p:ph type="ctrTitle"/>
          </p:nvPr>
        </p:nvSpPr>
        <p:spPr>
          <a:xfrm>
            <a:off x="1760764" y="324937"/>
            <a:ext cx="4335235" cy="2912785"/>
          </a:xfrm>
        </p:spPr>
        <p:txBody>
          <a:bodyPr>
            <a:normAutofit fontScale="90000"/>
          </a:bodyPr>
          <a:lstStyle/>
          <a:p>
            <a:r>
              <a:rPr lang="en-US" dirty="0"/>
              <a:t>Fast food industry</a:t>
            </a:r>
          </a:p>
        </p:txBody>
      </p:sp>
      <p:sp>
        <p:nvSpPr>
          <p:cNvPr id="6" name="Subtitle 5">
            <a:extLst>
              <a:ext uri="{FF2B5EF4-FFF2-40B4-BE49-F238E27FC236}">
                <a16:creationId xmlns:a16="http://schemas.microsoft.com/office/drawing/2014/main" id="{4840E350-A8AF-4AAF-93E3-4D6B5B4B1EBC}"/>
              </a:ext>
            </a:extLst>
          </p:cNvPr>
          <p:cNvSpPr>
            <a:spLocks noGrp="1"/>
          </p:cNvSpPr>
          <p:nvPr>
            <p:ph type="subTitle" idx="1"/>
          </p:nvPr>
        </p:nvSpPr>
        <p:spPr>
          <a:xfrm>
            <a:off x="817056" y="4655976"/>
            <a:ext cx="5887616" cy="2202024"/>
          </a:xfrm>
        </p:spPr>
        <p:txBody>
          <a:bodyPr>
            <a:normAutofit fontScale="85000" lnSpcReduction="20000"/>
          </a:bodyPr>
          <a:lstStyle/>
          <a:p>
            <a:r>
              <a:rPr lang="en-US" b="0" i="0" dirty="0">
                <a:solidFill>
                  <a:srgbClr val="4D5156"/>
                </a:solidFill>
                <a:effectLst/>
                <a:latin typeface="Roboto" panose="02000000000000000000" pitchFamily="2" charset="0"/>
              </a:rPr>
              <a:t>As a result, the fast food industry began to grow across the globe, and today here we are in a world full of fast food chains. Currently, the fast food industry is worth $862.05 billion, and it is predicted to continue to grow at a rate of 6.05% in the next six years</a:t>
            </a:r>
            <a:endParaRPr lang="en-US" dirty="0"/>
          </a:p>
        </p:txBody>
      </p:sp>
      <p:pic>
        <p:nvPicPr>
          <p:cNvPr id="11" name="Picture Placeholder 10" descr="Colorful biscuits">
            <a:extLst>
              <a:ext uri="{FF2B5EF4-FFF2-40B4-BE49-F238E27FC236}">
                <a16:creationId xmlns:a16="http://schemas.microsoft.com/office/drawing/2014/main" id="{36024784-0D12-4D16-9964-11042AF42FD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601855" y="2313765"/>
            <a:ext cx="4773089" cy="4544235"/>
          </a:xfrm>
        </p:spPr>
      </p:pic>
      <p:pic>
        <p:nvPicPr>
          <p:cNvPr id="4098" name="Picture 2">
            <a:extLst>
              <a:ext uri="{FF2B5EF4-FFF2-40B4-BE49-F238E27FC236}">
                <a16:creationId xmlns:a16="http://schemas.microsoft.com/office/drawing/2014/main" id="{9393FA4B-B24B-A806-C2B6-D71EB7440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18" y="164452"/>
            <a:ext cx="3668485" cy="209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4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B553-15B4-0617-AD44-E2FF9364483C}"/>
              </a:ext>
            </a:extLst>
          </p:cNvPr>
          <p:cNvSpPr>
            <a:spLocks noGrp="1"/>
          </p:cNvSpPr>
          <p:nvPr>
            <p:ph type="title"/>
          </p:nvPr>
        </p:nvSpPr>
        <p:spPr/>
        <p:txBody>
          <a:bodyPr/>
          <a:lstStyle/>
          <a:p>
            <a:r>
              <a:rPr lang="en-IN" dirty="0">
                <a:solidFill>
                  <a:schemeClr val="accent4">
                    <a:lumMod val="75000"/>
                  </a:schemeClr>
                </a:solidFill>
                <a:latin typeface="Algerian" panose="04020705040A02060702" pitchFamily="82" charset="0"/>
              </a:rPr>
              <a:t>Chart</a:t>
            </a:r>
          </a:p>
        </p:txBody>
      </p:sp>
      <p:pic>
        <p:nvPicPr>
          <p:cNvPr id="3074" name="Picture 2">
            <a:extLst>
              <a:ext uri="{FF2B5EF4-FFF2-40B4-BE49-F238E27FC236}">
                <a16:creationId xmlns:a16="http://schemas.microsoft.com/office/drawing/2014/main" id="{21D3B631-AFC1-C952-B793-4E25AA82A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3" y="1291804"/>
            <a:ext cx="6162675"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AA1C004-F358-A717-082F-DDE475AA1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192" y="2915816"/>
            <a:ext cx="5300959" cy="227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10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C84775-97AD-427D-88E8-31BFF8D1CD91}"/>
              </a:ext>
            </a:extLst>
          </p:cNvPr>
          <p:cNvSpPr>
            <a:spLocks noGrp="1"/>
          </p:cNvSpPr>
          <p:nvPr>
            <p:ph type="title"/>
          </p:nvPr>
        </p:nvSpPr>
        <p:spPr>
          <a:xfrm>
            <a:off x="1331089" y="565739"/>
            <a:ext cx="8550030" cy="1319045"/>
          </a:xfrm>
        </p:spPr>
        <p:txBody>
          <a:bodyPr>
            <a:normAutofit fontScale="90000"/>
          </a:bodyPr>
          <a:lstStyle/>
          <a:p>
            <a:r>
              <a:rPr lang="en-US" sz="3600" dirty="0">
                <a:solidFill>
                  <a:schemeClr val="accent1">
                    <a:lumMod val="50000"/>
                  </a:schemeClr>
                </a:solidFill>
                <a:latin typeface="Algerian" panose="04020705040A02060702" pitchFamily="82" charset="0"/>
              </a:rPr>
              <a:t>Hunger's Unique Selling Proposition</a:t>
            </a:r>
            <a:br>
              <a:rPr lang="en-US" dirty="0">
                <a:solidFill>
                  <a:schemeClr val="accent1">
                    <a:lumMod val="50000"/>
                  </a:schemeClr>
                </a:solidFill>
              </a:rPr>
            </a:br>
            <a:endParaRPr lang="en-US" dirty="0">
              <a:solidFill>
                <a:schemeClr val="accent1">
                  <a:lumMod val="50000"/>
                </a:schemeClr>
              </a:solidFill>
            </a:endParaRPr>
          </a:p>
        </p:txBody>
      </p:sp>
      <p:graphicFrame>
        <p:nvGraphicFramePr>
          <p:cNvPr id="59" name="Content Placeholder 3" descr="Timeline Smart Art">
            <a:extLst>
              <a:ext uri="{FF2B5EF4-FFF2-40B4-BE49-F238E27FC236}">
                <a16:creationId xmlns:a16="http://schemas.microsoft.com/office/drawing/2014/main" id="{5BAF0755-8ABE-4C20-8B40-32ED0B27700B}"/>
              </a:ext>
            </a:extLst>
          </p:cNvPr>
          <p:cNvGraphicFramePr>
            <a:graphicFrameLocks/>
          </p:cNvGraphicFramePr>
          <p:nvPr>
            <p:extLst>
              <p:ext uri="{D42A27DB-BD31-4B8C-83A1-F6EECF244321}">
                <p14:modId xmlns:p14="http://schemas.microsoft.com/office/powerpoint/2010/main" val="1690229781"/>
              </p:ext>
            </p:extLst>
          </p:nvPr>
        </p:nvGraphicFramePr>
        <p:xfrm>
          <a:off x="522514" y="1673225"/>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319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109B-99BC-D19B-8F20-A347F4D4B3EE}"/>
              </a:ext>
            </a:extLst>
          </p:cNvPr>
          <p:cNvSpPr>
            <a:spLocks noGrp="1"/>
          </p:cNvSpPr>
          <p:nvPr>
            <p:ph type="title"/>
          </p:nvPr>
        </p:nvSpPr>
        <p:spPr/>
        <p:txBody>
          <a:bodyPr/>
          <a:lstStyle/>
          <a:p>
            <a:pPr algn="l"/>
            <a:r>
              <a:rPr lang="en-IN" i="0" dirty="0">
                <a:solidFill>
                  <a:schemeClr val="accent2">
                    <a:lumMod val="50000"/>
                  </a:schemeClr>
                </a:solidFill>
                <a:effectLst/>
                <a:latin typeface="Algerian" panose="04020705040A02060702" pitchFamily="82" charset="0"/>
              </a:rPr>
              <a:t>SWOT Analysis</a:t>
            </a:r>
          </a:p>
        </p:txBody>
      </p:sp>
      <p:sp>
        <p:nvSpPr>
          <p:cNvPr id="4" name="Footer Placeholder 3">
            <a:extLst>
              <a:ext uri="{FF2B5EF4-FFF2-40B4-BE49-F238E27FC236}">
                <a16:creationId xmlns:a16="http://schemas.microsoft.com/office/drawing/2014/main" id="{9E6BF3F5-5517-6AD7-E795-3DB43E6D3A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9" name="Picture 8">
            <a:extLst>
              <a:ext uri="{FF2B5EF4-FFF2-40B4-BE49-F238E27FC236}">
                <a16:creationId xmlns:a16="http://schemas.microsoft.com/office/drawing/2014/main" id="{6994B18C-8A98-4F6F-1DA2-5C505A9E690D}"/>
              </a:ext>
            </a:extLst>
          </p:cNvPr>
          <p:cNvPicPr>
            <a:picLocks noChangeAspect="1"/>
          </p:cNvPicPr>
          <p:nvPr/>
        </p:nvPicPr>
        <p:blipFill>
          <a:blip r:embed="rId2"/>
          <a:stretch>
            <a:fillRect/>
          </a:stretch>
        </p:blipFill>
        <p:spPr>
          <a:xfrm>
            <a:off x="1064468" y="1420510"/>
            <a:ext cx="9984112" cy="5194893"/>
          </a:xfrm>
          <a:prstGeom prst="rect">
            <a:avLst/>
          </a:prstGeom>
        </p:spPr>
      </p:pic>
    </p:spTree>
    <p:extLst>
      <p:ext uri="{BB962C8B-B14F-4D97-AF65-F5344CB8AC3E}">
        <p14:creationId xmlns:p14="http://schemas.microsoft.com/office/powerpoint/2010/main" val="340408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B8235-1304-4172-AC66-0D702AECD94D}"/>
              </a:ext>
            </a:extLst>
          </p:cNvPr>
          <p:cNvSpPr>
            <a:spLocks noGrp="1"/>
          </p:cNvSpPr>
          <p:nvPr>
            <p:ph type="title"/>
          </p:nvPr>
        </p:nvSpPr>
        <p:spPr>
          <a:xfrm>
            <a:off x="2464552" y="1129004"/>
            <a:ext cx="5178513" cy="4024013"/>
          </a:xfrm>
        </p:spPr>
        <p:txBody>
          <a:bodyPr>
            <a:normAutofit fontScale="90000"/>
          </a:bodyPr>
          <a:lstStyle/>
          <a:p>
            <a:pPr algn="l"/>
            <a:r>
              <a:rPr lang="en-US" sz="1800" b="1" i="0" dirty="0">
                <a:solidFill>
                  <a:srgbClr val="415161"/>
                </a:solidFill>
                <a:effectLst/>
                <a:latin typeface="-apple-system"/>
              </a:rPr>
              <a:t>Strong Brand Recognition</a:t>
            </a:r>
            <a:r>
              <a:rPr lang="en-US" sz="1800" b="0" i="0" dirty="0">
                <a:solidFill>
                  <a:srgbClr val="415161"/>
                </a:solidFill>
                <a:effectLst/>
                <a:latin typeface="-apple-system"/>
              </a:rPr>
              <a:t>: Building a strong brand identity is crucial in the fast food industry. Establishing a recognizable and trusted brand can lead to customer loyalty and repeat business.</a:t>
            </a:r>
            <a:br>
              <a:rPr lang="en-US" sz="1800" b="0" i="0" dirty="0">
                <a:solidFill>
                  <a:srgbClr val="415161"/>
                </a:solidFill>
                <a:effectLst/>
                <a:latin typeface="-apple-system"/>
              </a:rPr>
            </a:br>
            <a:br>
              <a:rPr lang="en-US" sz="1800" b="0" i="0" dirty="0">
                <a:solidFill>
                  <a:srgbClr val="415161"/>
                </a:solidFill>
                <a:effectLst/>
                <a:latin typeface="-apple-system"/>
              </a:rPr>
            </a:br>
            <a:r>
              <a:rPr lang="en-US" sz="1800" b="1" dirty="0">
                <a:solidFill>
                  <a:srgbClr val="415161"/>
                </a:solidFill>
                <a:latin typeface="-apple-system"/>
              </a:rPr>
              <a:t>Menu Diversification: </a:t>
            </a:r>
            <a:r>
              <a:rPr lang="en-US" sz="1800" dirty="0">
                <a:solidFill>
                  <a:srgbClr val="415161"/>
                </a:solidFill>
                <a:latin typeface="-apple-system"/>
              </a:rPr>
              <a:t>Offering a diverse menu with a wide range of options can attract a broader customer base. Catering to various tastes and dietary preferences can increase sales and customer satisfaction.</a:t>
            </a:r>
            <a:br>
              <a:rPr lang="en-US" sz="1800" dirty="0">
                <a:solidFill>
                  <a:srgbClr val="415161"/>
                </a:solidFill>
                <a:latin typeface="-apple-system"/>
              </a:rPr>
            </a:br>
            <a:br>
              <a:rPr lang="en-US" sz="1800" dirty="0">
                <a:solidFill>
                  <a:srgbClr val="415161"/>
                </a:solidFill>
                <a:latin typeface="-apple-system"/>
              </a:rPr>
            </a:br>
            <a:r>
              <a:rPr lang="en-US" sz="1800" b="1" dirty="0">
                <a:solidFill>
                  <a:srgbClr val="415161"/>
                </a:solidFill>
                <a:latin typeface="-apple-system"/>
              </a:rPr>
              <a:t>Efficient Supply Chain: </a:t>
            </a:r>
            <a:r>
              <a:rPr lang="en-US" sz="1800" dirty="0">
                <a:solidFill>
                  <a:srgbClr val="415161"/>
                </a:solidFill>
                <a:latin typeface="-apple-system"/>
              </a:rPr>
              <a:t>Efficient supply chain management is essential for ensuring consistent quality and timely delivery of ingredients. A well-optimized supply chain can lead to cost savings and better customer satisfaction.</a:t>
            </a:r>
          </a:p>
        </p:txBody>
      </p:sp>
      <p:sp>
        <p:nvSpPr>
          <p:cNvPr id="6" name="Content Placeholder 5">
            <a:extLst>
              <a:ext uri="{FF2B5EF4-FFF2-40B4-BE49-F238E27FC236}">
                <a16:creationId xmlns:a16="http://schemas.microsoft.com/office/drawing/2014/main" id="{61622E21-16A8-4B36-9CC7-2DA24DE03487}"/>
              </a:ext>
            </a:extLst>
          </p:cNvPr>
          <p:cNvSpPr>
            <a:spLocks noGrp="1"/>
          </p:cNvSpPr>
          <p:nvPr>
            <p:ph type="body" sz="quarter" idx="13"/>
          </p:nvPr>
        </p:nvSpPr>
        <p:spPr>
          <a:xfrm>
            <a:off x="2640749" y="191094"/>
            <a:ext cx="5178514" cy="819076"/>
          </a:xfrm>
        </p:spPr>
        <p:txBody>
          <a:bodyPr/>
          <a:lstStyle/>
          <a:p>
            <a:pPr algn="l"/>
            <a:r>
              <a:rPr lang="en-IN" b="1" i="0" dirty="0">
                <a:solidFill>
                  <a:schemeClr val="accent3">
                    <a:lumMod val="75000"/>
                  </a:schemeClr>
                </a:solidFill>
                <a:effectLst/>
                <a:latin typeface="Algerian" panose="04020705040A02060702" pitchFamily="82" charset="0"/>
              </a:rPr>
              <a:t>Strengths</a:t>
            </a:r>
          </a:p>
        </p:txBody>
      </p:sp>
      <p:pic>
        <p:nvPicPr>
          <p:cNvPr id="5122" name="Picture 2">
            <a:extLst>
              <a:ext uri="{FF2B5EF4-FFF2-40B4-BE49-F238E27FC236}">
                <a16:creationId xmlns:a16="http://schemas.microsoft.com/office/drawing/2014/main" id="{691142F9-9930-49CD-56E6-845E2EC2F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129003"/>
            <a:ext cx="3765420" cy="211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5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B8235-1304-4172-AC66-0D702AECD94D}"/>
              </a:ext>
            </a:extLst>
          </p:cNvPr>
          <p:cNvSpPr>
            <a:spLocks noGrp="1"/>
          </p:cNvSpPr>
          <p:nvPr>
            <p:ph type="title"/>
          </p:nvPr>
        </p:nvSpPr>
        <p:spPr>
          <a:xfrm>
            <a:off x="2464552" y="1129004"/>
            <a:ext cx="5178513" cy="4024013"/>
          </a:xfrm>
        </p:spPr>
        <p:txBody>
          <a:bodyPr>
            <a:normAutofit fontScale="90000"/>
          </a:bodyPr>
          <a:lstStyle/>
          <a:p>
            <a:pPr algn="l"/>
            <a:r>
              <a:rPr lang="en-US" sz="1800" b="1" dirty="0">
                <a:solidFill>
                  <a:srgbClr val="415161"/>
                </a:solidFill>
                <a:latin typeface="-apple-system"/>
              </a:rPr>
              <a:t>Health and Nutrition Concerns: </a:t>
            </a:r>
            <a:r>
              <a:rPr lang="en-US" sz="1800" dirty="0">
                <a:solidFill>
                  <a:srgbClr val="415161"/>
                </a:solidFill>
                <a:latin typeface="-apple-system"/>
              </a:rPr>
              <a:t>As consumers become more health-conscious, fast food restaurants face scrutiny for offering high-calorie, low-nutrition options. Addressing these concerns is essential to stay competitive.</a:t>
            </a:r>
            <a:br>
              <a:rPr lang="en-US" sz="1800" dirty="0">
                <a:solidFill>
                  <a:srgbClr val="415161"/>
                </a:solidFill>
                <a:latin typeface="-apple-system"/>
              </a:rPr>
            </a:br>
            <a:br>
              <a:rPr lang="en-US" sz="1800" b="0" i="0" dirty="0">
                <a:solidFill>
                  <a:srgbClr val="415161"/>
                </a:solidFill>
                <a:effectLst/>
                <a:latin typeface="-apple-system"/>
              </a:rPr>
            </a:br>
            <a:r>
              <a:rPr lang="en-US" sz="1800" b="1" dirty="0">
                <a:solidFill>
                  <a:srgbClr val="415161"/>
                </a:solidFill>
                <a:latin typeface="-apple-system"/>
              </a:rPr>
              <a:t>Competitive Pricing Pressure</a:t>
            </a:r>
            <a:r>
              <a:rPr lang="en-US" sz="1800" dirty="0">
                <a:solidFill>
                  <a:srgbClr val="415161"/>
                </a:solidFill>
                <a:latin typeface="-apple-system"/>
              </a:rPr>
              <a:t>: Price competition is fierce in the fast food industry. Maintaining profitability while keeping prices affordable can be a constant challenge.</a:t>
            </a:r>
            <a:br>
              <a:rPr lang="en-US" sz="1800" dirty="0">
                <a:solidFill>
                  <a:srgbClr val="415161"/>
                </a:solidFill>
                <a:latin typeface="-apple-system"/>
              </a:rPr>
            </a:br>
            <a:br>
              <a:rPr lang="en-US" sz="1800" dirty="0">
                <a:solidFill>
                  <a:srgbClr val="415161"/>
                </a:solidFill>
                <a:latin typeface="-apple-system"/>
              </a:rPr>
            </a:br>
            <a:r>
              <a:rPr lang="en-US" sz="1800" b="1" dirty="0">
                <a:solidFill>
                  <a:srgbClr val="415161"/>
                </a:solidFill>
                <a:latin typeface="-apple-system"/>
              </a:rPr>
              <a:t>Quality Control Challenges: </a:t>
            </a:r>
            <a:r>
              <a:rPr lang="en-US" sz="1800" dirty="0">
                <a:solidFill>
                  <a:srgbClr val="415161"/>
                </a:solidFill>
                <a:latin typeface="-apple-system"/>
              </a:rPr>
              <a:t>Maintaining consistent food quality across all locations can be challenging. Inconsistencies can lead to dissatisfied customers and damage the brand’s reputation.</a:t>
            </a:r>
          </a:p>
        </p:txBody>
      </p:sp>
      <p:sp>
        <p:nvSpPr>
          <p:cNvPr id="6" name="Content Placeholder 5">
            <a:extLst>
              <a:ext uri="{FF2B5EF4-FFF2-40B4-BE49-F238E27FC236}">
                <a16:creationId xmlns:a16="http://schemas.microsoft.com/office/drawing/2014/main" id="{61622E21-16A8-4B36-9CC7-2DA24DE03487}"/>
              </a:ext>
            </a:extLst>
          </p:cNvPr>
          <p:cNvSpPr>
            <a:spLocks noGrp="1"/>
          </p:cNvSpPr>
          <p:nvPr>
            <p:ph type="body" sz="quarter" idx="13"/>
          </p:nvPr>
        </p:nvSpPr>
        <p:spPr>
          <a:xfrm>
            <a:off x="2640749" y="191094"/>
            <a:ext cx="5178514" cy="819076"/>
          </a:xfrm>
        </p:spPr>
        <p:txBody>
          <a:bodyPr/>
          <a:lstStyle/>
          <a:p>
            <a:pPr algn="l"/>
            <a:r>
              <a:rPr lang="en-IN" b="1" i="0" dirty="0">
                <a:solidFill>
                  <a:srgbClr val="DC4826"/>
                </a:solidFill>
                <a:effectLst/>
                <a:latin typeface="Algerian" panose="04020705040A02060702" pitchFamily="82" charset="0"/>
              </a:rPr>
              <a:t>Weaknesses</a:t>
            </a:r>
          </a:p>
          <a:p>
            <a:pPr algn="l"/>
            <a:endParaRPr lang="en-IN" b="1" i="0" dirty="0">
              <a:effectLst/>
              <a:latin typeface="-apple-system"/>
            </a:endParaRPr>
          </a:p>
        </p:txBody>
      </p:sp>
      <p:pic>
        <p:nvPicPr>
          <p:cNvPr id="6148" name="Picture 4">
            <a:extLst>
              <a:ext uri="{FF2B5EF4-FFF2-40B4-BE49-F238E27FC236}">
                <a16:creationId xmlns:a16="http://schemas.microsoft.com/office/drawing/2014/main" id="{C9D2E566-2B3E-76D5-8C5C-43DC0EDA4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935" y="754587"/>
            <a:ext cx="439102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22240"/>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BAAD304-2F93-484D-AB63-54EA4F7407AA}">
  <ds:schemaRefs>
    <ds:schemaRef ds:uri="http://schemas.microsoft.com/sharepoint/v3/contenttype/forms"/>
  </ds:schemaRefs>
</ds:datastoreItem>
</file>

<file path=customXml/itemProps3.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design</Template>
  <TotalTime>132</TotalTime>
  <Words>1000</Words>
  <Application>Microsoft Office PowerPoint</Application>
  <PresentationFormat>Widescreen</PresentationFormat>
  <Paragraphs>99</Paragraphs>
  <Slides>15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Algerian</vt:lpstr>
      <vt:lpstr>-apple-system</vt:lpstr>
      <vt:lpstr>Arial</vt:lpstr>
      <vt:lpstr>Calibri</vt:lpstr>
      <vt:lpstr>Roboto</vt:lpstr>
      <vt:lpstr>Söhne</vt:lpstr>
      <vt:lpstr>Source Sans Pro</vt:lpstr>
      <vt:lpstr>Source Sans Pro </vt:lpstr>
      <vt:lpstr>Wingdings</vt:lpstr>
      <vt:lpstr>1_FunkyShapesVTI</vt:lpstr>
      <vt:lpstr>HUNGER F.FOOD </vt:lpstr>
      <vt:lpstr>Agenda</vt:lpstr>
      <vt:lpstr>Introduction</vt:lpstr>
      <vt:lpstr>Fast food industry</vt:lpstr>
      <vt:lpstr>Chart</vt:lpstr>
      <vt:lpstr>Hunger's Unique Selling Proposition </vt:lpstr>
      <vt:lpstr>SWOT Analysis</vt:lpstr>
      <vt:lpstr>Strong Brand Recognition: Building a strong brand identity is crucial in the fast food industry. Establishing a recognizable and trusted brand can lead to customer loyalty and repeat business.  Menu Diversification: Offering a diverse menu with a wide range of options can attract a broader customer base. Catering to various tastes and dietary preferences can increase sales and customer satisfaction.  Efficient Supply Chain: Efficient supply chain management is essential for ensuring consistent quality and timely delivery of ingredients. A well-optimized supply chain can lead to cost savings and better customer satisfaction.</vt:lpstr>
      <vt:lpstr>Health and Nutrition Concerns: As consumers become more health-conscious, fast food restaurants face scrutiny for offering high-calorie, low-nutrition options. Addressing these concerns is essential to stay competitive.  Competitive Pricing Pressure: Price competition is fierce in the fast food industry. Maintaining profitability while keeping prices affordable can be a constant challenge.  Quality Control Challenges: Maintaining consistent food quality across all locations can be challenging. Inconsistencies can lead to dissatisfied customers and damage the brand’s reputation.</vt:lpstr>
      <vt:lpstr>Healthy Menu Innovations: Embracing the trend toward healthier eating by introducing low-calorie, high-nutrition menu items can attract health-conscious customers.  Online and Delivery Expansion: Investing in robust online ordering systems and delivery services can tap into the growing demand for convenience, especially in a post-pandemic world.  Global Expansion: Exploring international markets can provide opportunities for growth and increased revenue. Adapting menus to local tastes and preferences is key to success.</vt:lpstr>
      <vt:lpstr>Health Regulations: Increasing health regulations and scrutiny can impact the fast food industry, leading to stricter menu labeling requirements and potential restrictions on certain ingredients  Intense Competition: The fast food industry is highly competitive, with new entrants constantly emerging. Established chains must continually innovate to maintain their market share.  Changing consumer preferences : Adapting to evolving consumer preferences, Hunger embraces diverse culinary trends, ensuring a dynamic menu that caters to the ever-changing tastes of our discerning customers.</vt:lpstr>
      <vt:lpstr>Competitor Analysis</vt:lpstr>
      <vt:lpstr>INVESTMENT</vt:lpstr>
      <vt:lpstr>Why Hunger Over Others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HUNGER F.FOOD</dc:title>
  <dc:creator>Samuel S</dc:creator>
  <cp:lastModifiedBy>Samuel S</cp:lastModifiedBy>
  <cp:revision>2</cp:revision>
  <dcterms:created xsi:type="dcterms:W3CDTF">2024-01-30T18:33:02Z</dcterms:created>
  <dcterms:modified xsi:type="dcterms:W3CDTF">2024-01-30T20:45:26Z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